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0" r:id="rId1"/>
  </p:sldMasterIdLst>
  <p:sldIdLst>
    <p:sldId id="256" r:id="rId2"/>
    <p:sldId id="268" r:id="rId3"/>
    <p:sldId id="288" r:id="rId4"/>
    <p:sldId id="269" r:id="rId5"/>
    <p:sldId id="270" r:id="rId6"/>
    <p:sldId id="271" r:id="rId7"/>
    <p:sldId id="287" r:id="rId8"/>
    <p:sldId id="272" r:id="rId9"/>
    <p:sldId id="273" r:id="rId10"/>
    <p:sldId id="278" r:id="rId11"/>
    <p:sldId id="274" r:id="rId12"/>
    <p:sldId id="275" r:id="rId13"/>
    <p:sldId id="276" r:id="rId14"/>
    <p:sldId id="277" r:id="rId15"/>
    <p:sldId id="279" r:id="rId16"/>
    <p:sldId id="280" r:id="rId17"/>
    <p:sldId id="281" r:id="rId18"/>
    <p:sldId id="282" r:id="rId19"/>
    <p:sldId id="267" r:id="rId20"/>
    <p:sldId id="283" r:id="rId21"/>
    <p:sldId id="284" r:id="rId22"/>
    <p:sldId id="285" r:id="rId23"/>
    <p:sldId id="286" r:id="rId24"/>
    <p:sldId id="289" r:id="rId25"/>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3825" autoAdjust="0"/>
  </p:normalViewPr>
  <p:slideViewPr>
    <p:cSldViewPr snapToGrid="0">
      <p:cViewPr varScale="1">
        <p:scale>
          <a:sx n="68" d="100"/>
          <a:sy n="68" d="100"/>
        </p:scale>
        <p:origin x="816" y="54"/>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it-IT"/>
              <a:t>Fare clic per modificare lo stile del titolo</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E20E887B-DBC4-4A22-9517-CA2B998F62C4}" type="datetimeFigureOut">
              <a:rPr lang="it-IT" smtClean="0"/>
              <a:t>23/03/2021</a:t>
            </a:fld>
            <a:endParaRPr lang="it-IT"/>
          </a:p>
        </p:txBody>
      </p:sp>
      <p:sp>
        <p:nvSpPr>
          <p:cNvPr id="5" name="Footer Placeholder 4"/>
          <p:cNvSpPr>
            <a:spLocks noGrp="1"/>
          </p:cNvSpPr>
          <p:nvPr>
            <p:ph type="ftr" sz="quarter" idx="11"/>
          </p:nvPr>
        </p:nvSpPr>
        <p:spPr/>
        <p:txBody>
          <a:bodyPr/>
          <a:lstStyle/>
          <a:p>
            <a:endParaRPr lang="it-IT"/>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37428327-0365-4D26-A4D2-C3013B116CC9}" type="slidenum">
              <a:rPr lang="it-IT" smtClean="0"/>
              <a:t>‹N›</a:t>
            </a:fld>
            <a:endParaRPr lang="it-IT"/>
          </a:p>
        </p:txBody>
      </p:sp>
    </p:spTree>
    <p:extLst>
      <p:ext uri="{BB962C8B-B14F-4D97-AF65-F5344CB8AC3E}">
        <p14:creationId xmlns:p14="http://schemas.microsoft.com/office/powerpoint/2010/main" val="41782283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it-IT"/>
              <a:t>Fare clic per modificare lo stile del titolo</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E20E887B-DBC4-4A22-9517-CA2B998F62C4}" type="datetimeFigureOut">
              <a:rPr lang="it-IT" smtClean="0"/>
              <a:t>23/03/2021</a:t>
            </a:fld>
            <a:endParaRPr lang="it-IT"/>
          </a:p>
        </p:txBody>
      </p:sp>
      <p:sp>
        <p:nvSpPr>
          <p:cNvPr id="5" name="Footer Placeholder 4"/>
          <p:cNvSpPr>
            <a:spLocks noGrp="1"/>
          </p:cNvSpPr>
          <p:nvPr>
            <p:ph type="ftr" sz="quarter" idx="11"/>
          </p:nvPr>
        </p:nvSpPr>
        <p:spPr/>
        <p:txBody>
          <a:bodyPr/>
          <a:lstStyle/>
          <a:p>
            <a:endParaRPr lang="it-IT"/>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37428327-0365-4D26-A4D2-C3013B116CC9}" type="slidenum">
              <a:rPr lang="it-IT" smtClean="0"/>
              <a:t>‹N›</a:t>
            </a:fld>
            <a:endParaRPr lang="it-IT"/>
          </a:p>
        </p:txBody>
      </p:sp>
    </p:spTree>
    <p:extLst>
      <p:ext uri="{BB962C8B-B14F-4D97-AF65-F5344CB8AC3E}">
        <p14:creationId xmlns:p14="http://schemas.microsoft.com/office/powerpoint/2010/main" val="31146137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it-IT"/>
              <a:t>Fare clic per modificare lo stile del titolo</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p:txBody>
          <a:bodyPr/>
          <a:lstStyle/>
          <a:p>
            <a:fld id="{E20E887B-DBC4-4A22-9517-CA2B998F62C4}" type="datetimeFigureOut">
              <a:rPr lang="it-IT" smtClean="0"/>
              <a:t>23/03/2021</a:t>
            </a:fld>
            <a:endParaRPr lang="it-IT"/>
          </a:p>
        </p:txBody>
      </p:sp>
      <p:sp>
        <p:nvSpPr>
          <p:cNvPr id="5" name="Footer Placeholder 4"/>
          <p:cNvSpPr>
            <a:spLocks noGrp="1"/>
          </p:cNvSpPr>
          <p:nvPr>
            <p:ph type="ftr" sz="quarter" idx="11"/>
          </p:nvPr>
        </p:nvSpPr>
        <p:spPr/>
        <p:txBody>
          <a:bodyPr/>
          <a:lstStyle/>
          <a:p>
            <a:endParaRPr lang="it-IT"/>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37428327-0365-4D26-A4D2-C3013B116CC9}" type="slidenum">
              <a:rPr lang="it-IT" smtClean="0"/>
              <a:t>‹N›</a:t>
            </a:fld>
            <a:endParaRPr lang="it-IT"/>
          </a:p>
        </p:txBody>
      </p:sp>
    </p:spTree>
    <p:extLst>
      <p:ext uri="{BB962C8B-B14F-4D97-AF65-F5344CB8AC3E}">
        <p14:creationId xmlns:p14="http://schemas.microsoft.com/office/powerpoint/2010/main" val="32838329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E20E887B-DBC4-4A22-9517-CA2B998F62C4}" type="datetimeFigureOut">
              <a:rPr lang="it-IT" smtClean="0"/>
              <a:t>23/03/2021</a:t>
            </a:fld>
            <a:endParaRPr lang="it-IT"/>
          </a:p>
        </p:txBody>
      </p:sp>
      <p:sp>
        <p:nvSpPr>
          <p:cNvPr id="6" name="Footer Placeholder 5"/>
          <p:cNvSpPr>
            <a:spLocks noGrp="1"/>
          </p:cNvSpPr>
          <p:nvPr>
            <p:ph type="ftr" sz="quarter" idx="11"/>
          </p:nvPr>
        </p:nvSpPr>
        <p:spPr/>
        <p:txBody>
          <a:bodyPr/>
          <a:lstStyle/>
          <a:p>
            <a:endParaRPr lang="it-IT"/>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37428327-0365-4D26-A4D2-C3013B116CC9}" type="slidenum">
              <a:rPr lang="it-IT" smtClean="0"/>
              <a:t>‹N›</a:t>
            </a:fld>
            <a:endParaRPr lang="it-IT"/>
          </a:p>
        </p:txBody>
      </p:sp>
    </p:spTree>
    <p:extLst>
      <p:ext uri="{BB962C8B-B14F-4D97-AF65-F5344CB8AC3E}">
        <p14:creationId xmlns:p14="http://schemas.microsoft.com/office/powerpoint/2010/main" val="22926773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a:t>Fare clic per modificare lo stile del titolo</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E20E887B-DBC4-4A22-9517-CA2B998F62C4}" type="datetimeFigureOut">
              <a:rPr lang="it-IT" smtClean="0"/>
              <a:t>23/03/2021</a:t>
            </a:fld>
            <a:endParaRPr lang="it-IT"/>
          </a:p>
        </p:txBody>
      </p:sp>
      <p:sp>
        <p:nvSpPr>
          <p:cNvPr id="8" name="Footer Placeholder 7"/>
          <p:cNvSpPr>
            <a:spLocks noGrp="1"/>
          </p:cNvSpPr>
          <p:nvPr>
            <p:ph type="ftr" sz="quarter" idx="11"/>
          </p:nvPr>
        </p:nvSpPr>
        <p:spPr/>
        <p:txBody>
          <a:bodyPr/>
          <a:lstStyle/>
          <a:p>
            <a:endParaRPr lang="it-IT"/>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37428327-0365-4D26-A4D2-C3013B116CC9}" type="slidenum">
              <a:rPr lang="it-IT" smtClean="0"/>
              <a:t>‹N›</a:t>
            </a:fld>
            <a:endParaRPr lang="it-IT"/>
          </a:p>
        </p:txBody>
      </p:sp>
    </p:spTree>
    <p:extLst>
      <p:ext uri="{BB962C8B-B14F-4D97-AF65-F5344CB8AC3E}">
        <p14:creationId xmlns:p14="http://schemas.microsoft.com/office/powerpoint/2010/main" val="34543224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Date Placeholder 2"/>
          <p:cNvSpPr>
            <a:spLocks noGrp="1"/>
          </p:cNvSpPr>
          <p:nvPr>
            <p:ph type="dt" sz="half" idx="10"/>
          </p:nvPr>
        </p:nvSpPr>
        <p:spPr/>
        <p:txBody>
          <a:bodyPr/>
          <a:lstStyle/>
          <a:p>
            <a:fld id="{E20E887B-DBC4-4A22-9517-CA2B998F62C4}" type="datetimeFigureOut">
              <a:rPr lang="it-IT" smtClean="0"/>
              <a:t>23/03/2021</a:t>
            </a:fld>
            <a:endParaRPr lang="it-IT"/>
          </a:p>
        </p:txBody>
      </p:sp>
      <p:sp>
        <p:nvSpPr>
          <p:cNvPr id="4" name="Footer Placeholder 3"/>
          <p:cNvSpPr>
            <a:spLocks noGrp="1"/>
          </p:cNvSpPr>
          <p:nvPr>
            <p:ph type="ftr" sz="quarter" idx="11"/>
          </p:nvPr>
        </p:nvSpPr>
        <p:spPr/>
        <p:txBody>
          <a:bodyPr/>
          <a:lstStyle/>
          <a:p>
            <a:endParaRPr lang="it-IT"/>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37428327-0365-4D26-A4D2-C3013B116CC9}" type="slidenum">
              <a:rPr lang="it-IT" smtClean="0"/>
              <a:t>‹N›</a:t>
            </a:fld>
            <a:endParaRPr lang="it-IT"/>
          </a:p>
        </p:txBody>
      </p:sp>
    </p:spTree>
    <p:extLst>
      <p:ext uri="{BB962C8B-B14F-4D97-AF65-F5344CB8AC3E}">
        <p14:creationId xmlns:p14="http://schemas.microsoft.com/office/powerpoint/2010/main" val="40868492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0E887B-DBC4-4A22-9517-CA2B998F62C4}" type="datetimeFigureOut">
              <a:rPr lang="it-IT" smtClean="0"/>
              <a:t>23/03/2021</a:t>
            </a:fld>
            <a:endParaRPr lang="it-IT"/>
          </a:p>
        </p:txBody>
      </p:sp>
      <p:sp>
        <p:nvSpPr>
          <p:cNvPr id="3" name="Footer Placeholder 2"/>
          <p:cNvSpPr>
            <a:spLocks noGrp="1"/>
          </p:cNvSpPr>
          <p:nvPr>
            <p:ph type="ftr" sz="quarter" idx="11"/>
          </p:nvPr>
        </p:nvSpPr>
        <p:spPr/>
        <p:txBody>
          <a:bodyPr/>
          <a:lstStyle/>
          <a:p>
            <a:endParaRPr lang="it-IT"/>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37428327-0365-4D26-A4D2-C3013B116CC9}" type="slidenum">
              <a:rPr lang="it-IT" smtClean="0"/>
              <a:t>‹N›</a:t>
            </a:fld>
            <a:endParaRPr lang="it-IT"/>
          </a:p>
        </p:txBody>
      </p:sp>
    </p:spTree>
    <p:extLst>
      <p:ext uri="{BB962C8B-B14F-4D97-AF65-F5344CB8AC3E}">
        <p14:creationId xmlns:p14="http://schemas.microsoft.com/office/powerpoint/2010/main" val="2197145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it-IT"/>
              <a:t>Fare clic per modificare lo stile del titolo</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E20E887B-DBC4-4A22-9517-CA2B998F62C4}" type="datetimeFigureOut">
              <a:rPr lang="it-IT" smtClean="0"/>
              <a:t>23/03/2021</a:t>
            </a:fld>
            <a:endParaRPr lang="it-IT"/>
          </a:p>
        </p:txBody>
      </p:sp>
      <p:sp>
        <p:nvSpPr>
          <p:cNvPr id="6" name="Footer Placeholder 5"/>
          <p:cNvSpPr>
            <a:spLocks noGrp="1"/>
          </p:cNvSpPr>
          <p:nvPr>
            <p:ph type="ftr" sz="quarter" idx="11"/>
          </p:nvPr>
        </p:nvSpPr>
        <p:spPr/>
        <p:txBody>
          <a:bodyPr/>
          <a:lstStyle/>
          <a:p>
            <a:endParaRPr lang="it-IT"/>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37428327-0365-4D26-A4D2-C3013B116CC9}" type="slidenum">
              <a:rPr lang="it-IT" smtClean="0"/>
              <a:t>‹N›</a:t>
            </a:fld>
            <a:endParaRPr lang="it-IT"/>
          </a:p>
        </p:txBody>
      </p:sp>
    </p:spTree>
    <p:extLst>
      <p:ext uri="{BB962C8B-B14F-4D97-AF65-F5344CB8AC3E}">
        <p14:creationId xmlns:p14="http://schemas.microsoft.com/office/powerpoint/2010/main" val="22520102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it-IT"/>
              <a:t>Fare clic per modificare lo stile del titolo</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E20E887B-DBC4-4A22-9517-CA2B998F62C4}" type="datetimeFigureOut">
              <a:rPr lang="it-IT" smtClean="0"/>
              <a:t>23/03/2021</a:t>
            </a:fld>
            <a:endParaRPr lang="it-IT"/>
          </a:p>
        </p:txBody>
      </p:sp>
      <p:sp>
        <p:nvSpPr>
          <p:cNvPr id="6" name="Footer Placeholder 5"/>
          <p:cNvSpPr>
            <a:spLocks noGrp="1"/>
          </p:cNvSpPr>
          <p:nvPr>
            <p:ph type="ftr" sz="quarter" idx="11"/>
          </p:nvPr>
        </p:nvSpPr>
        <p:spPr/>
        <p:txBody>
          <a:bodyPr/>
          <a:lstStyle/>
          <a:p>
            <a:endParaRPr lang="it-IT"/>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37428327-0365-4D26-A4D2-C3013B116CC9}" type="slidenum">
              <a:rPr lang="it-IT" smtClean="0"/>
              <a:t>‹N›</a:t>
            </a:fld>
            <a:endParaRPr lang="it-IT"/>
          </a:p>
        </p:txBody>
      </p:sp>
    </p:spTree>
    <p:extLst>
      <p:ext uri="{BB962C8B-B14F-4D97-AF65-F5344CB8AC3E}">
        <p14:creationId xmlns:p14="http://schemas.microsoft.com/office/powerpoint/2010/main" val="40783382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it-IT"/>
              <a:t>Fare clic per modificare lo stile del titolo</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p:txBody>
          <a:bodyPr/>
          <a:lstStyle/>
          <a:p>
            <a:fld id="{E20E887B-DBC4-4A22-9517-CA2B998F62C4}" type="datetimeFigureOut">
              <a:rPr lang="it-IT" smtClean="0"/>
              <a:t>23/03/2021</a:t>
            </a:fld>
            <a:endParaRPr lang="it-IT"/>
          </a:p>
        </p:txBody>
      </p:sp>
      <p:sp>
        <p:nvSpPr>
          <p:cNvPr id="5" name="Footer Placeholder 4"/>
          <p:cNvSpPr>
            <a:spLocks noGrp="1"/>
          </p:cNvSpPr>
          <p:nvPr>
            <p:ph type="ftr" sz="quarter" idx="11"/>
          </p:nvPr>
        </p:nvSpPr>
        <p:spPr/>
        <p:txBody>
          <a:bodyPr/>
          <a:lstStyle/>
          <a:p>
            <a:endParaRPr lang="it-IT"/>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37428327-0365-4D26-A4D2-C3013B116CC9}" type="slidenum">
              <a:rPr lang="it-IT" smtClean="0"/>
              <a:t>‹N›</a:t>
            </a:fld>
            <a:endParaRPr lang="it-IT"/>
          </a:p>
        </p:txBody>
      </p:sp>
    </p:spTree>
    <p:extLst>
      <p:ext uri="{BB962C8B-B14F-4D97-AF65-F5344CB8AC3E}">
        <p14:creationId xmlns:p14="http://schemas.microsoft.com/office/powerpoint/2010/main" val="8188556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it-IT"/>
              <a:t>Fare clic per modificare lo stile del titolo</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stili del testo dello schema</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p:txBody>
          <a:bodyPr/>
          <a:lstStyle/>
          <a:p>
            <a:fld id="{E20E887B-DBC4-4A22-9517-CA2B998F62C4}" type="datetimeFigureOut">
              <a:rPr lang="it-IT" smtClean="0"/>
              <a:t>23/03/2021</a:t>
            </a:fld>
            <a:endParaRPr lang="it-IT"/>
          </a:p>
        </p:txBody>
      </p:sp>
      <p:sp>
        <p:nvSpPr>
          <p:cNvPr id="5" name="Footer Placeholder 4"/>
          <p:cNvSpPr>
            <a:spLocks noGrp="1"/>
          </p:cNvSpPr>
          <p:nvPr>
            <p:ph type="ftr" sz="quarter" idx="11"/>
          </p:nvPr>
        </p:nvSpPr>
        <p:spPr/>
        <p:txBody>
          <a:bodyPr/>
          <a:lstStyle/>
          <a:p>
            <a:endParaRPr lang="it-IT"/>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37428327-0365-4D26-A4D2-C3013B116CC9}" type="slidenum">
              <a:rPr lang="it-IT" smtClean="0"/>
              <a:t>‹N›</a:t>
            </a:fld>
            <a:endParaRPr lang="it-IT"/>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2062567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it-IT"/>
              <a:t>Fare clic per modificare lo stile del titolo</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Fare clic per modificare stili del testo dello schema</a:t>
            </a:r>
          </a:p>
        </p:txBody>
      </p:sp>
      <p:sp>
        <p:nvSpPr>
          <p:cNvPr id="5" name="Date Placeholder 4"/>
          <p:cNvSpPr>
            <a:spLocks noGrp="1"/>
          </p:cNvSpPr>
          <p:nvPr>
            <p:ph type="dt" sz="half" idx="10"/>
          </p:nvPr>
        </p:nvSpPr>
        <p:spPr/>
        <p:txBody>
          <a:bodyPr/>
          <a:lstStyle/>
          <a:p>
            <a:fld id="{E20E887B-DBC4-4A22-9517-CA2B998F62C4}" type="datetimeFigureOut">
              <a:rPr lang="it-IT" smtClean="0"/>
              <a:t>23/03/2021</a:t>
            </a:fld>
            <a:endParaRPr lang="it-IT"/>
          </a:p>
        </p:txBody>
      </p:sp>
      <p:sp>
        <p:nvSpPr>
          <p:cNvPr id="6" name="Footer Placeholder 5"/>
          <p:cNvSpPr>
            <a:spLocks noGrp="1"/>
          </p:cNvSpPr>
          <p:nvPr>
            <p:ph type="ftr" sz="quarter" idx="11"/>
          </p:nvPr>
        </p:nvSpPr>
        <p:spPr/>
        <p:txBody>
          <a:bodyPr/>
          <a:lstStyle/>
          <a:p>
            <a:endParaRPr lang="it-IT"/>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37428327-0365-4D26-A4D2-C3013B116CC9}" type="slidenum">
              <a:rPr lang="it-IT" smtClean="0"/>
              <a:t>‹N›</a:t>
            </a:fld>
            <a:endParaRPr lang="it-IT"/>
          </a:p>
        </p:txBody>
      </p:sp>
    </p:spTree>
    <p:extLst>
      <p:ext uri="{BB962C8B-B14F-4D97-AF65-F5344CB8AC3E}">
        <p14:creationId xmlns:p14="http://schemas.microsoft.com/office/powerpoint/2010/main" val="635125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it-IT"/>
              <a:t>Fare clic per modificare lo stile del titolo</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stili del testo dello schema</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Fare clic per modificare stili del testo dello schema</a:t>
            </a:r>
          </a:p>
        </p:txBody>
      </p:sp>
      <p:sp>
        <p:nvSpPr>
          <p:cNvPr id="5" name="Date Placeholder 4"/>
          <p:cNvSpPr>
            <a:spLocks noGrp="1"/>
          </p:cNvSpPr>
          <p:nvPr>
            <p:ph type="dt" sz="half" idx="10"/>
          </p:nvPr>
        </p:nvSpPr>
        <p:spPr/>
        <p:txBody>
          <a:bodyPr/>
          <a:lstStyle/>
          <a:p>
            <a:fld id="{E20E887B-DBC4-4A22-9517-CA2B998F62C4}" type="datetimeFigureOut">
              <a:rPr lang="it-IT" smtClean="0"/>
              <a:t>23/03/2021</a:t>
            </a:fld>
            <a:endParaRPr lang="it-IT"/>
          </a:p>
        </p:txBody>
      </p:sp>
      <p:sp>
        <p:nvSpPr>
          <p:cNvPr id="6" name="Footer Placeholder 5"/>
          <p:cNvSpPr>
            <a:spLocks noGrp="1"/>
          </p:cNvSpPr>
          <p:nvPr>
            <p:ph type="ftr" sz="quarter" idx="11"/>
          </p:nvPr>
        </p:nvSpPr>
        <p:spPr/>
        <p:txBody>
          <a:bodyPr/>
          <a:lstStyle/>
          <a:p>
            <a:endParaRPr lang="it-IT"/>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37428327-0365-4D26-A4D2-C3013B116CC9}" type="slidenum">
              <a:rPr lang="it-IT" smtClean="0"/>
              <a:t>‹N›</a:t>
            </a:fld>
            <a:endParaRPr lang="it-IT"/>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983702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it-IT"/>
              <a:t>Fare clic per modificare lo stile del titolo</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stili del testo dello schema</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Fare clic per modificare stili del testo dello schema</a:t>
            </a:r>
          </a:p>
        </p:txBody>
      </p:sp>
      <p:sp>
        <p:nvSpPr>
          <p:cNvPr id="5" name="Date Placeholder 4"/>
          <p:cNvSpPr>
            <a:spLocks noGrp="1"/>
          </p:cNvSpPr>
          <p:nvPr>
            <p:ph type="dt" sz="half" idx="10"/>
          </p:nvPr>
        </p:nvSpPr>
        <p:spPr/>
        <p:txBody>
          <a:bodyPr/>
          <a:lstStyle/>
          <a:p>
            <a:fld id="{E20E887B-DBC4-4A22-9517-CA2B998F62C4}" type="datetimeFigureOut">
              <a:rPr lang="it-IT" smtClean="0"/>
              <a:t>23/03/2021</a:t>
            </a:fld>
            <a:endParaRPr lang="it-IT"/>
          </a:p>
        </p:txBody>
      </p:sp>
      <p:sp>
        <p:nvSpPr>
          <p:cNvPr id="6" name="Footer Placeholder 5"/>
          <p:cNvSpPr>
            <a:spLocks noGrp="1"/>
          </p:cNvSpPr>
          <p:nvPr>
            <p:ph type="ftr" sz="quarter" idx="11"/>
          </p:nvPr>
        </p:nvSpPr>
        <p:spPr/>
        <p:txBody>
          <a:bodyPr/>
          <a:lstStyle/>
          <a:p>
            <a:endParaRPr lang="it-IT"/>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37428327-0365-4D26-A4D2-C3013B116CC9}" type="slidenum">
              <a:rPr lang="it-IT" smtClean="0"/>
              <a:t>‹N›</a:t>
            </a:fld>
            <a:endParaRPr lang="it-IT"/>
          </a:p>
        </p:txBody>
      </p:sp>
    </p:spTree>
    <p:extLst>
      <p:ext uri="{BB962C8B-B14F-4D97-AF65-F5344CB8AC3E}">
        <p14:creationId xmlns:p14="http://schemas.microsoft.com/office/powerpoint/2010/main" val="30539357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Vertical Text Placeholder 2"/>
          <p:cNvSpPr>
            <a:spLocks noGrp="1"/>
          </p:cNvSpPr>
          <p:nvPr>
            <p:ph type="body" orient="vert" idx="1"/>
          </p:nvPr>
        </p:nvSpPr>
        <p:spPr/>
        <p:txBody>
          <a:bodyPr vert="eaVert" ancho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E20E887B-DBC4-4A22-9517-CA2B998F62C4}" type="datetimeFigureOut">
              <a:rPr lang="it-IT" smtClean="0"/>
              <a:t>23/03/2021</a:t>
            </a:fld>
            <a:endParaRPr lang="it-IT"/>
          </a:p>
        </p:txBody>
      </p:sp>
      <p:sp>
        <p:nvSpPr>
          <p:cNvPr id="5" name="Footer Placeholder 4"/>
          <p:cNvSpPr>
            <a:spLocks noGrp="1"/>
          </p:cNvSpPr>
          <p:nvPr>
            <p:ph type="ftr" sz="quarter" idx="11"/>
          </p:nvPr>
        </p:nvSpPr>
        <p:spPr/>
        <p:txBody>
          <a:bodyPr/>
          <a:lstStyle/>
          <a:p>
            <a:endParaRPr lang="it-IT"/>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37428327-0365-4D26-A4D2-C3013B116CC9}" type="slidenum">
              <a:rPr lang="it-IT" smtClean="0"/>
              <a:t>‹N›</a:t>
            </a:fld>
            <a:endParaRPr lang="it-IT"/>
          </a:p>
        </p:txBody>
      </p:sp>
    </p:spTree>
    <p:extLst>
      <p:ext uri="{BB962C8B-B14F-4D97-AF65-F5344CB8AC3E}">
        <p14:creationId xmlns:p14="http://schemas.microsoft.com/office/powerpoint/2010/main" val="16746827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E20E887B-DBC4-4A22-9517-CA2B998F62C4}" type="datetimeFigureOut">
              <a:rPr lang="it-IT" smtClean="0"/>
              <a:t>23/03/2021</a:t>
            </a:fld>
            <a:endParaRPr lang="it-IT"/>
          </a:p>
        </p:txBody>
      </p:sp>
      <p:sp>
        <p:nvSpPr>
          <p:cNvPr id="5" name="Footer Placeholder 4"/>
          <p:cNvSpPr>
            <a:spLocks noGrp="1"/>
          </p:cNvSpPr>
          <p:nvPr>
            <p:ph type="ftr" sz="quarter" idx="11"/>
          </p:nvPr>
        </p:nvSpPr>
        <p:spPr/>
        <p:txBody>
          <a:bodyPr/>
          <a:lstStyle/>
          <a:p>
            <a:endParaRPr lang="it-IT"/>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37428327-0365-4D26-A4D2-C3013B116CC9}" type="slidenum">
              <a:rPr lang="it-IT" smtClean="0"/>
              <a:t>‹N›</a:t>
            </a:fld>
            <a:endParaRPr lang="it-IT"/>
          </a:p>
        </p:txBody>
      </p:sp>
    </p:spTree>
    <p:extLst>
      <p:ext uri="{BB962C8B-B14F-4D97-AF65-F5344CB8AC3E}">
        <p14:creationId xmlns:p14="http://schemas.microsoft.com/office/powerpoint/2010/main" val="21213782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it-IT"/>
              <a:t>Fare clic per modificare lo stile del titolo</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E20E887B-DBC4-4A22-9517-CA2B998F62C4}" type="datetimeFigureOut">
              <a:rPr lang="it-IT" smtClean="0"/>
              <a:t>23/03/2021</a:t>
            </a:fld>
            <a:endParaRPr lang="it-IT"/>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it-IT"/>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37428327-0365-4D26-A4D2-C3013B116CC9}" type="slidenum">
              <a:rPr lang="it-IT" smtClean="0"/>
              <a:t>‹N›</a:t>
            </a:fld>
            <a:endParaRPr lang="it-IT"/>
          </a:p>
        </p:txBody>
      </p:sp>
    </p:spTree>
    <p:extLst>
      <p:ext uri="{BB962C8B-B14F-4D97-AF65-F5344CB8AC3E}">
        <p14:creationId xmlns:p14="http://schemas.microsoft.com/office/powerpoint/2010/main" val="3211115744"/>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 id="2147483772" r:id="rId12"/>
    <p:sldLayoutId id="2147483773" r:id="rId13"/>
    <p:sldLayoutId id="2147483774" r:id="rId14"/>
    <p:sldLayoutId id="2147483775" r:id="rId15"/>
    <p:sldLayoutId id="21474837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4" name="Immagine 3"/>
          <p:cNvPicPr/>
          <p:nvPr/>
        </p:nvPicPr>
        <p:blipFill>
          <a:blip r:embed="rId2"/>
          <a:stretch>
            <a:fillRect/>
          </a:stretch>
        </p:blipFill>
        <p:spPr>
          <a:xfrm>
            <a:off x="-1" y="0"/>
            <a:ext cx="7353837" cy="6858000"/>
          </a:xfrm>
          <a:prstGeom prst="rect">
            <a:avLst/>
          </a:prstGeom>
          <a:effectLst>
            <a:outerShdw blurRad="1270000" dist="50800" dir="5400000" algn="ctr" rotWithShape="0">
              <a:srgbClr val="000000">
                <a:alpha val="0"/>
              </a:srgbClr>
            </a:outerShdw>
          </a:effectLst>
        </p:spPr>
      </p:pic>
      <p:sp>
        <p:nvSpPr>
          <p:cNvPr id="2" name="Titolo 1"/>
          <p:cNvSpPr>
            <a:spLocks noGrp="1"/>
          </p:cNvSpPr>
          <p:nvPr>
            <p:ph type="ctrTitle"/>
          </p:nvPr>
        </p:nvSpPr>
        <p:spPr>
          <a:xfrm>
            <a:off x="7353836" y="292370"/>
            <a:ext cx="4838164" cy="822056"/>
          </a:xfrm>
        </p:spPr>
        <p:txBody>
          <a:bodyPr>
            <a:normAutofit fontScale="90000"/>
          </a:bodyPr>
          <a:lstStyle/>
          <a:p>
            <a:pPr algn="ctr"/>
            <a:r>
              <a:rPr lang="it-IT" sz="2400" b="1" dirty="0">
                <a:solidFill>
                  <a:schemeClr val="bg1"/>
                </a:solidFill>
              </a:rPr>
              <a:t>INCONTRO DI INFORMAZIONE</a:t>
            </a:r>
            <a:br>
              <a:rPr lang="it-IT" sz="2400" b="1" dirty="0">
                <a:solidFill>
                  <a:schemeClr val="bg1"/>
                </a:solidFill>
              </a:rPr>
            </a:br>
            <a:r>
              <a:rPr lang="it-IT" sz="2400" b="1" dirty="0">
                <a:solidFill>
                  <a:schemeClr val="bg1"/>
                </a:solidFill>
              </a:rPr>
              <a:t>ROTARIANA</a:t>
            </a:r>
          </a:p>
        </p:txBody>
      </p:sp>
      <p:sp>
        <p:nvSpPr>
          <p:cNvPr id="3" name="Sottotitolo 2"/>
          <p:cNvSpPr>
            <a:spLocks noGrp="1"/>
          </p:cNvSpPr>
          <p:nvPr>
            <p:ph type="subTitle" idx="1"/>
          </p:nvPr>
        </p:nvSpPr>
        <p:spPr>
          <a:xfrm>
            <a:off x="8369452" y="5202238"/>
            <a:ext cx="4429796" cy="1655762"/>
          </a:xfrm>
        </p:spPr>
        <p:txBody>
          <a:bodyPr>
            <a:normAutofit/>
          </a:bodyPr>
          <a:lstStyle/>
          <a:p>
            <a:endParaRPr lang="it-IT" dirty="0"/>
          </a:p>
          <a:p>
            <a:r>
              <a:rPr lang="it-IT" sz="2400" b="1" dirty="0">
                <a:solidFill>
                  <a:schemeClr val="bg1"/>
                </a:solidFill>
              </a:rPr>
              <a:t> BEST WESTERN</a:t>
            </a:r>
          </a:p>
          <a:p>
            <a:r>
              <a:rPr lang="it-IT" sz="2400" b="1" dirty="0">
                <a:solidFill>
                  <a:schemeClr val="bg1"/>
                </a:solidFill>
              </a:rPr>
              <a:t>31 MARZO 2016</a:t>
            </a:r>
          </a:p>
        </p:txBody>
      </p:sp>
      <p:sp>
        <p:nvSpPr>
          <p:cNvPr id="5" name="CasellaDiTesto 4"/>
          <p:cNvSpPr txBox="1"/>
          <p:nvPr/>
        </p:nvSpPr>
        <p:spPr>
          <a:xfrm>
            <a:off x="7543800" y="2557463"/>
            <a:ext cx="4443413" cy="954107"/>
          </a:xfrm>
          <a:prstGeom prst="rect">
            <a:avLst/>
          </a:prstGeom>
          <a:noFill/>
        </p:spPr>
        <p:txBody>
          <a:bodyPr wrap="square" rtlCol="0">
            <a:spAutoFit/>
          </a:bodyPr>
          <a:lstStyle/>
          <a:p>
            <a:r>
              <a:rPr lang="it-IT" sz="2800" b="1" dirty="0">
                <a:solidFill>
                  <a:schemeClr val="bg1"/>
                </a:solidFill>
              </a:rPr>
              <a:t>Conosciamo il Rotary? Alla scoperta del Club</a:t>
            </a:r>
          </a:p>
        </p:txBody>
      </p:sp>
    </p:spTree>
    <p:extLst>
      <p:ext uri="{BB962C8B-B14F-4D97-AF65-F5344CB8AC3E}">
        <p14:creationId xmlns:p14="http://schemas.microsoft.com/office/powerpoint/2010/main" val="10798171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IL ROTARY NELLA STORIA</a:t>
            </a:r>
          </a:p>
        </p:txBody>
      </p:sp>
      <p:sp>
        <p:nvSpPr>
          <p:cNvPr id="5" name="CasellaDiTesto 4"/>
          <p:cNvSpPr txBox="1"/>
          <p:nvPr/>
        </p:nvSpPr>
        <p:spPr>
          <a:xfrm>
            <a:off x="2743200" y="1905000"/>
            <a:ext cx="7772400" cy="3785652"/>
          </a:xfrm>
          <a:prstGeom prst="rect">
            <a:avLst/>
          </a:prstGeom>
          <a:noFill/>
        </p:spPr>
        <p:txBody>
          <a:bodyPr wrap="square" rtlCol="0">
            <a:spAutoFit/>
          </a:bodyPr>
          <a:lstStyle/>
          <a:p>
            <a:pPr marL="285750" indent="-285750">
              <a:buFont typeface="Arial" panose="020B0604020202020204" pitchFamily="34" charset="0"/>
              <a:buChar char="•"/>
            </a:pPr>
            <a:r>
              <a:rPr lang="it-IT" sz="2000" b="1" dirty="0"/>
              <a:t>Fondato nel 1905</a:t>
            </a:r>
          </a:p>
          <a:p>
            <a:pPr marL="285750" indent="-285750">
              <a:buFont typeface="Arial" panose="020B0604020202020204" pitchFamily="34" charset="0"/>
              <a:buChar char="•"/>
            </a:pPr>
            <a:r>
              <a:rPr lang="it-IT" sz="2000" b="1" dirty="0"/>
              <a:t>Fondazione Rotary, 1917</a:t>
            </a:r>
          </a:p>
          <a:p>
            <a:pPr marL="285750" indent="-285750">
              <a:buFont typeface="Arial" panose="020B0604020202020204" pitchFamily="34" charset="0"/>
              <a:buChar char="•"/>
            </a:pPr>
            <a:r>
              <a:rPr lang="it-IT" sz="2000" b="1" dirty="0"/>
              <a:t>Membro dell’ONU, 1945</a:t>
            </a:r>
          </a:p>
          <a:p>
            <a:pPr marL="285750" indent="-285750">
              <a:buFont typeface="Arial" panose="020B0604020202020204" pitchFamily="34" charset="0"/>
              <a:buChar char="•"/>
            </a:pPr>
            <a:r>
              <a:rPr lang="it-IT" sz="2000" b="1" dirty="0" err="1"/>
              <a:t>Interact</a:t>
            </a:r>
            <a:r>
              <a:rPr lang="it-IT" sz="2000" b="1" dirty="0"/>
              <a:t> (ragazzi 12-18 aa), 1962 </a:t>
            </a:r>
          </a:p>
          <a:p>
            <a:pPr marL="285750" indent="-285750">
              <a:buFont typeface="Arial" panose="020B0604020202020204" pitchFamily="34" charset="0"/>
              <a:buChar char="•"/>
            </a:pPr>
            <a:r>
              <a:rPr lang="it-IT" sz="2000" b="1" dirty="0"/>
              <a:t>Rotaract (giovani 18-30 aa), 1968</a:t>
            </a:r>
          </a:p>
          <a:p>
            <a:pPr marL="285750" indent="-285750">
              <a:buFont typeface="Arial" panose="020B0604020202020204" pitchFamily="34" charset="0"/>
              <a:buChar char="•"/>
            </a:pPr>
            <a:r>
              <a:rPr lang="it-IT" sz="2000" b="1" dirty="0"/>
              <a:t>RYLA, 1971 (Rotary Youth Leadership Awards)</a:t>
            </a:r>
          </a:p>
          <a:p>
            <a:pPr marL="285750" indent="-285750">
              <a:buFont typeface="Arial" panose="020B0604020202020204" pitchFamily="34" charset="0"/>
              <a:buChar char="•"/>
            </a:pPr>
            <a:r>
              <a:rPr lang="it-IT" sz="2000" b="1" dirty="0"/>
              <a:t>Annuncio Programma Polio Plus, 1985</a:t>
            </a:r>
          </a:p>
          <a:p>
            <a:pPr marL="285750" indent="-285750">
              <a:buFont typeface="Arial" panose="020B0604020202020204" pitchFamily="34" charset="0"/>
              <a:buChar char="•"/>
            </a:pPr>
            <a:r>
              <a:rPr lang="it-IT" sz="2000" b="1" dirty="0"/>
              <a:t>Un milione di Soci, 1985</a:t>
            </a:r>
          </a:p>
          <a:p>
            <a:pPr marL="285750" indent="-285750">
              <a:buFont typeface="Arial" panose="020B0604020202020204" pitchFamily="34" charset="0"/>
              <a:buChar char="•"/>
            </a:pPr>
            <a:r>
              <a:rPr lang="it-IT" sz="2000" b="1" dirty="0"/>
              <a:t>Apertura della Associazione alle donne, 1989</a:t>
            </a:r>
          </a:p>
          <a:p>
            <a:pPr marL="285750" indent="-285750">
              <a:buFont typeface="Arial" panose="020B0604020202020204" pitchFamily="34" charset="0"/>
              <a:buChar char="•"/>
            </a:pPr>
            <a:r>
              <a:rPr lang="it-IT" sz="2000" b="1" dirty="0"/>
              <a:t>L’EST Europa entra nella Famiglia Rotariana, 1989</a:t>
            </a:r>
          </a:p>
          <a:p>
            <a:pPr marL="285750" indent="-285750">
              <a:buFont typeface="Arial" panose="020B0604020202020204" pitchFamily="34" charset="0"/>
              <a:buChar char="•"/>
            </a:pPr>
            <a:r>
              <a:rPr lang="it-IT" sz="2000" b="1" dirty="0"/>
              <a:t>Piano Strategico Triennale, 2000, 2001</a:t>
            </a:r>
          </a:p>
          <a:p>
            <a:pPr marL="285750" indent="-285750">
              <a:buFont typeface="Arial" panose="020B0604020202020204" pitchFamily="34" charset="0"/>
              <a:buChar char="•"/>
            </a:pPr>
            <a:r>
              <a:rPr lang="it-IT" sz="2000" b="1" dirty="0"/>
              <a:t>Piano di Visione Futura, 2013</a:t>
            </a:r>
          </a:p>
        </p:txBody>
      </p:sp>
      <p:sp>
        <p:nvSpPr>
          <p:cNvPr id="3" name="Freccia a destra con strisce 2"/>
          <p:cNvSpPr/>
          <p:nvPr/>
        </p:nvSpPr>
        <p:spPr>
          <a:xfrm rot="5400000">
            <a:off x="9370218" y="2593181"/>
            <a:ext cx="3362325" cy="1452563"/>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607532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5">
                                            <p:txEl>
                                              <p:pRg st="1" end="1"/>
                                            </p:txEl>
                                          </p:spTgt>
                                        </p:tgtEl>
                                        <p:attrNameLst>
                                          <p:attrName>style.visibility</p:attrName>
                                        </p:attrNameLst>
                                      </p:cBhvr>
                                      <p:to>
                                        <p:strVal val="visible"/>
                                      </p:to>
                                    </p:set>
                                    <p:animEffect transition="in" filter="fade">
                                      <p:cBhvr>
                                        <p:cTn id="16" dur="500"/>
                                        <p:tgtEl>
                                          <p:spTgt spid="5">
                                            <p:txEl>
                                              <p:pRg st="1" end="1"/>
                                            </p:txEl>
                                          </p:spTgt>
                                        </p:tgtEl>
                                      </p:cBhvr>
                                    </p:animEffect>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5">
                                            <p:txEl>
                                              <p:pRg st="2" end="2"/>
                                            </p:txEl>
                                          </p:spTgt>
                                        </p:tgtEl>
                                        <p:attrNameLst>
                                          <p:attrName>style.visibility</p:attrName>
                                        </p:attrNameLst>
                                      </p:cBhvr>
                                      <p:to>
                                        <p:strVal val="visible"/>
                                      </p:to>
                                    </p:set>
                                    <p:animEffect transition="in" filter="fade">
                                      <p:cBhvr>
                                        <p:cTn id="20" dur="500"/>
                                        <p:tgtEl>
                                          <p:spTgt spid="5">
                                            <p:txEl>
                                              <p:pRg st="2" end="2"/>
                                            </p:txEl>
                                          </p:spTgt>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5">
                                            <p:txEl>
                                              <p:pRg st="3" end="3"/>
                                            </p:txEl>
                                          </p:spTgt>
                                        </p:tgtEl>
                                        <p:attrNameLst>
                                          <p:attrName>style.visibility</p:attrName>
                                        </p:attrNameLst>
                                      </p:cBhvr>
                                      <p:to>
                                        <p:strVal val="visible"/>
                                      </p:to>
                                    </p:set>
                                    <p:animEffect transition="in" filter="fade">
                                      <p:cBhvr>
                                        <p:cTn id="24" dur="500"/>
                                        <p:tgtEl>
                                          <p:spTgt spid="5">
                                            <p:txEl>
                                              <p:pRg st="3" end="3"/>
                                            </p:txEl>
                                          </p:spTgt>
                                        </p:tgtEl>
                                      </p:cBhvr>
                                    </p:animEffect>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Effect transition="in" filter="fade">
                                      <p:cBhvr>
                                        <p:cTn id="28" dur="500"/>
                                        <p:tgtEl>
                                          <p:spTgt spid="5">
                                            <p:txEl>
                                              <p:pRg st="4" end="4"/>
                                            </p:txEl>
                                          </p:spTgt>
                                        </p:tgtEl>
                                      </p:cBhvr>
                                    </p:animEffect>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fade">
                                      <p:cBhvr>
                                        <p:cTn id="32" dur="500"/>
                                        <p:tgtEl>
                                          <p:spTgt spid="5">
                                            <p:txEl>
                                              <p:pRg st="5" end="5"/>
                                            </p:txEl>
                                          </p:spTgt>
                                        </p:tgtEl>
                                      </p:cBhvr>
                                    </p:animEffect>
                                  </p:childTnLst>
                                </p:cTn>
                              </p:par>
                            </p:childTnLst>
                          </p:cTn>
                        </p:par>
                        <p:par>
                          <p:cTn id="33" fill="hold">
                            <p:stCondLst>
                              <p:cond delay="3500"/>
                            </p:stCondLst>
                            <p:childTnLst>
                              <p:par>
                                <p:cTn id="34" presetID="10" presetClass="entr" presetSubtype="0" fill="hold" grpId="0" nodeType="afterEffect">
                                  <p:stCondLst>
                                    <p:cond delay="0"/>
                                  </p:stCondLst>
                                  <p:childTnLst>
                                    <p:set>
                                      <p:cBhvr>
                                        <p:cTn id="35" dur="1" fill="hold">
                                          <p:stCondLst>
                                            <p:cond delay="0"/>
                                          </p:stCondLst>
                                        </p:cTn>
                                        <p:tgtEl>
                                          <p:spTgt spid="5">
                                            <p:txEl>
                                              <p:pRg st="6" end="6"/>
                                            </p:txEl>
                                          </p:spTgt>
                                        </p:tgtEl>
                                        <p:attrNameLst>
                                          <p:attrName>style.visibility</p:attrName>
                                        </p:attrNameLst>
                                      </p:cBhvr>
                                      <p:to>
                                        <p:strVal val="visible"/>
                                      </p:to>
                                    </p:set>
                                    <p:animEffect transition="in" filter="fade">
                                      <p:cBhvr>
                                        <p:cTn id="36" dur="500"/>
                                        <p:tgtEl>
                                          <p:spTgt spid="5">
                                            <p:txEl>
                                              <p:pRg st="6" end="6"/>
                                            </p:txEl>
                                          </p:spTgt>
                                        </p:tgtEl>
                                      </p:cBhvr>
                                    </p:animEffect>
                                  </p:childTnLst>
                                </p:cTn>
                              </p:par>
                            </p:childTnLst>
                          </p:cTn>
                        </p:par>
                        <p:par>
                          <p:cTn id="37" fill="hold">
                            <p:stCondLst>
                              <p:cond delay="4000"/>
                            </p:stCondLst>
                            <p:childTnLst>
                              <p:par>
                                <p:cTn id="38" presetID="10" presetClass="entr" presetSubtype="0" fill="hold" grpId="0" nodeType="afterEffect">
                                  <p:stCondLst>
                                    <p:cond delay="0"/>
                                  </p:stCondLst>
                                  <p:childTnLst>
                                    <p:set>
                                      <p:cBhvr>
                                        <p:cTn id="39" dur="1" fill="hold">
                                          <p:stCondLst>
                                            <p:cond delay="0"/>
                                          </p:stCondLst>
                                        </p:cTn>
                                        <p:tgtEl>
                                          <p:spTgt spid="5">
                                            <p:txEl>
                                              <p:pRg st="7" end="7"/>
                                            </p:txEl>
                                          </p:spTgt>
                                        </p:tgtEl>
                                        <p:attrNameLst>
                                          <p:attrName>style.visibility</p:attrName>
                                        </p:attrNameLst>
                                      </p:cBhvr>
                                      <p:to>
                                        <p:strVal val="visible"/>
                                      </p:to>
                                    </p:set>
                                    <p:animEffect transition="in" filter="fade">
                                      <p:cBhvr>
                                        <p:cTn id="40" dur="500"/>
                                        <p:tgtEl>
                                          <p:spTgt spid="5">
                                            <p:txEl>
                                              <p:pRg st="7" end="7"/>
                                            </p:txEl>
                                          </p:spTgt>
                                        </p:tgtEl>
                                      </p:cBhvr>
                                    </p:animEffect>
                                  </p:childTnLst>
                                </p:cTn>
                              </p:par>
                            </p:childTnLst>
                          </p:cTn>
                        </p:par>
                        <p:par>
                          <p:cTn id="41" fill="hold">
                            <p:stCondLst>
                              <p:cond delay="4500"/>
                            </p:stCondLst>
                            <p:childTnLst>
                              <p:par>
                                <p:cTn id="42" presetID="10" presetClass="entr" presetSubtype="0" fill="hold" grpId="0" nodeType="afterEffect">
                                  <p:stCondLst>
                                    <p:cond delay="0"/>
                                  </p:stCondLst>
                                  <p:childTnLst>
                                    <p:set>
                                      <p:cBhvr>
                                        <p:cTn id="43" dur="1" fill="hold">
                                          <p:stCondLst>
                                            <p:cond delay="0"/>
                                          </p:stCondLst>
                                        </p:cTn>
                                        <p:tgtEl>
                                          <p:spTgt spid="5">
                                            <p:txEl>
                                              <p:pRg st="8" end="8"/>
                                            </p:txEl>
                                          </p:spTgt>
                                        </p:tgtEl>
                                        <p:attrNameLst>
                                          <p:attrName>style.visibility</p:attrName>
                                        </p:attrNameLst>
                                      </p:cBhvr>
                                      <p:to>
                                        <p:strVal val="visible"/>
                                      </p:to>
                                    </p:set>
                                    <p:animEffect transition="in" filter="fade">
                                      <p:cBhvr>
                                        <p:cTn id="44" dur="500"/>
                                        <p:tgtEl>
                                          <p:spTgt spid="5">
                                            <p:txEl>
                                              <p:pRg st="8" end="8"/>
                                            </p:txEl>
                                          </p:spTgt>
                                        </p:tgtEl>
                                      </p:cBhvr>
                                    </p:animEffect>
                                  </p:childTnLst>
                                </p:cTn>
                              </p:par>
                            </p:childTnLst>
                          </p:cTn>
                        </p:par>
                        <p:par>
                          <p:cTn id="45" fill="hold">
                            <p:stCondLst>
                              <p:cond delay="5000"/>
                            </p:stCondLst>
                            <p:childTnLst>
                              <p:par>
                                <p:cTn id="46" presetID="10" presetClass="entr" presetSubtype="0" fill="hold" grpId="0" nodeType="afterEffect">
                                  <p:stCondLst>
                                    <p:cond delay="0"/>
                                  </p:stCondLst>
                                  <p:childTnLst>
                                    <p:set>
                                      <p:cBhvr>
                                        <p:cTn id="47" dur="1" fill="hold">
                                          <p:stCondLst>
                                            <p:cond delay="0"/>
                                          </p:stCondLst>
                                        </p:cTn>
                                        <p:tgtEl>
                                          <p:spTgt spid="5">
                                            <p:txEl>
                                              <p:pRg st="9" end="9"/>
                                            </p:txEl>
                                          </p:spTgt>
                                        </p:tgtEl>
                                        <p:attrNameLst>
                                          <p:attrName>style.visibility</p:attrName>
                                        </p:attrNameLst>
                                      </p:cBhvr>
                                      <p:to>
                                        <p:strVal val="visible"/>
                                      </p:to>
                                    </p:set>
                                    <p:animEffect transition="in" filter="fade">
                                      <p:cBhvr>
                                        <p:cTn id="48" dur="500"/>
                                        <p:tgtEl>
                                          <p:spTgt spid="5">
                                            <p:txEl>
                                              <p:pRg st="9" end="9"/>
                                            </p:txEl>
                                          </p:spTgt>
                                        </p:tgtEl>
                                      </p:cBhvr>
                                    </p:animEffect>
                                  </p:childTnLst>
                                </p:cTn>
                              </p:par>
                            </p:childTnLst>
                          </p:cTn>
                        </p:par>
                        <p:par>
                          <p:cTn id="49" fill="hold">
                            <p:stCondLst>
                              <p:cond delay="5500"/>
                            </p:stCondLst>
                            <p:childTnLst>
                              <p:par>
                                <p:cTn id="50" presetID="10" presetClass="entr" presetSubtype="0" fill="hold" grpId="0" nodeType="afterEffect">
                                  <p:stCondLst>
                                    <p:cond delay="0"/>
                                  </p:stCondLst>
                                  <p:childTnLst>
                                    <p:set>
                                      <p:cBhvr>
                                        <p:cTn id="51" dur="1" fill="hold">
                                          <p:stCondLst>
                                            <p:cond delay="0"/>
                                          </p:stCondLst>
                                        </p:cTn>
                                        <p:tgtEl>
                                          <p:spTgt spid="5">
                                            <p:txEl>
                                              <p:pRg st="10" end="10"/>
                                            </p:txEl>
                                          </p:spTgt>
                                        </p:tgtEl>
                                        <p:attrNameLst>
                                          <p:attrName>style.visibility</p:attrName>
                                        </p:attrNameLst>
                                      </p:cBhvr>
                                      <p:to>
                                        <p:strVal val="visible"/>
                                      </p:to>
                                    </p:set>
                                    <p:animEffect transition="in" filter="fade">
                                      <p:cBhvr>
                                        <p:cTn id="52" dur="500"/>
                                        <p:tgtEl>
                                          <p:spTgt spid="5">
                                            <p:txEl>
                                              <p:pRg st="10" end="10"/>
                                            </p:txEl>
                                          </p:spTgt>
                                        </p:tgtEl>
                                      </p:cBhvr>
                                    </p:animEffect>
                                  </p:childTnLst>
                                </p:cTn>
                              </p:par>
                            </p:childTnLst>
                          </p:cTn>
                        </p:par>
                        <p:par>
                          <p:cTn id="53" fill="hold">
                            <p:stCondLst>
                              <p:cond delay="6000"/>
                            </p:stCondLst>
                            <p:childTnLst>
                              <p:par>
                                <p:cTn id="54" presetID="10" presetClass="entr" presetSubtype="0" fill="hold" grpId="0" nodeType="afterEffect">
                                  <p:stCondLst>
                                    <p:cond delay="0"/>
                                  </p:stCondLst>
                                  <p:childTnLst>
                                    <p:set>
                                      <p:cBhvr>
                                        <p:cTn id="55" dur="1" fill="hold">
                                          <p:stCondLst>
                                            <p:cond delay="0"/>
                                          </p:stCondLst>
                                        </p:cTn>
                                        <p:tgtEl>
                                          <p:spTgt spid="5">
                                            <p:txEl>
                                              <p:pRg st="11" end="11"/>
                                            </p:txEl>
                                          </p:spTgt>
                                        </p:tgtEl>
                                        <p:attrNameLst>
                                          <p:attrName>style.visibility</p:attrName>
                                        </p:attrNameLst>
                                      </p:cBhvr>
                                      <p:to>
                                        <p:strVal val="visible"/>
                                      </p:to>
                                    </p:set>
                                    <p:animEffect transition="in" filter="fade">
                                      <p:cBhvr>
                                        <p:cTn id="56" dur="500"/>
                                        <p:tgtEl>
                                          <p:spTgt spid="5">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a:stretch>
            <a:fillRect/>
          </a:stretch>
        </p:blipFill>
        <p:spPr>
          <a:xfrm>
            <a:off x="1890712" y="314911"/>
            <a:ext cx="9282113" cy="5709652"/>
          </a:xfrm>
          <a:prstGeom prst="rect">
            <a:avLst/>
          </a:prstGeom>
        </p:spPr>
      </p:pic>
    </p:spTree>
    <p:extLst>
      <p:ext uri="{BB962C8B-B14F-4D97-AF65-F5344CB8AC3E}">
        <p14:creationId xmlns:p14="http://schemas.microsoft.com/office/powerpoint/2010/main" val="23639705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ttangolo arrotondato 8"/>
          <p:cNvSpPr/>
          <p:nvPr/>
        </p:nvSpPr>
        <p:spPr>
          <a:xfrm>
            <a:off x="4081463" y="5657850"/>
            <a:ext cx="2076449" cy="2667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t-IT"/>
          </a:p>
        </p:txBody>
      </p:sp>
      <p:sp>
        <p:nvSpPr>
          <p:cNvPr id="8" name="Rettangolo arrotondato 7"/>
          <p:cNvSpPr/>
          <p:nvPr/>
        </p:nvSpPr>
        <p:spPr>
          <a:xfrm>
            <a:off x="3024188" y="5029199"/>
            <a:ext cx="4348162" cy="29051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t-IT"/>
          </a:p>
        </p:txBody>
      </p:sp>
      <p:sp>
        <p:nvSpPr>
          <p:cNvPr id="7" name="Rettangolo arrotondato 6"/>
          <p:cNvSpPr/>
          <p:nvPr/>
        </p:nvSpPr>
        <p:spPr>
          <a:xfrm>
            <a:off x="3967163" y="4529137"/>
            <a:ext cx="3219449" cy="271463"/>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t-IT"/>
          </a:p>
        </p:txBody>
      </p:sp>
      <p:sp>
        <p:nvSpPr>
          <p:cNvPr id="6" name="Rettangolo arrotondato 5"/>
          <p:cNvSpPr/>
          <p:nvPr/>
        </p:nvSpPr>
        <p:spPr>
          <a:xfrm>
            <a:off x="4495801" y="3586163"/>
            <a:ext cx="2162174" cy="28098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t-IT"/>
          </a:p>
        </p:txBody>
      </p:sp>
      <p:sp>
        <p:nvSpPr>
          <p:cNvPr id="5" name="Rettangolo arrotondato 4"/>
          <p:cNvSpPr/>
          <p:nvPr/>
        </p:nvSpPr>
        <p:spPr>
          <a:xfrm>
            <a:off x="8667752" y="2928937"/>
            <a:ext cx="1314450" cy="338139"/>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t-IT"/>
          </a:p>
        </p:txBody>
      </p:sp>
      <p:sp>
        <p:nvSpPr>
          <p:cNvPr id="2" name="Titolo 1"/>
          <p:cNvSpPr>
            <a:spLocks noGrp="1"/>
          </p:cNvSpPr>
          <p:nvPr>
            <p:ph type="title"/>
          </p:nvPr>
        </p:nvSpPr>
        <p:spPr/>
        <p:txBody>
          <a:bodyPr/>
          <a:lstStyle/>
          <a:p>
            <a:r>
              <a:rPr lang="it-IT" dirty="0"/>
              <a:t>CODICE DEONTOLOGICO DEL ROTARY</a:t>
            </a:r>
          </a:p>
        </p:txBody>
      </p:sp>
      <p:sp>
        <p:nvSpPr>
          <p:cNvPr id="4" name="Rettangolo arrotondato 3"/>
          <p:cNvSpPr/>
          <p:nvPr/>
        </p:nvSpPr>
        <p:spPr>
          <a:xfrm>
            <a:off x="6815139" y="2133599"/>
            <a:ext cx="1314450" cy="338139"/>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t-IT"/>
          </a:p>
        </p:txBody>
      </p:sp>
      <p:sp>
        <p:nvSpPr>
          <p:cNvPr id="3" name="Segnaposto contenuto 2"/>
          <p:cNvSpPr>
            <a:spLocks noGrp="1"/>
          </p:cNvSpPr>
          <p:nvPr>
            <p:ph idx="1"/>
          </p:nvPr>
        </p:nvSpPr>
        <p:spPr>
          <a:xfrm>
            <a:off x="2589212" y="2133599"/>
            <a:ext cx="8915400" cy="4295775"/>
          </a:xfrm>
        </p:spPr>
        <p:txBody>
          <a:bodyPr>
            <a:normAutofit fontScale="92500" lnSpcReduction="20000"/>
          </a:bodyPr>
          <a:lstStyle/>
          <a:p>
            <a:r>
              <a:rPr lang="it-IT" b="1" dirty="0"/>
              <a:t>Testimoniare il valore fondamentale dell’integrità in ogni circostanza e/o comportamento</a:t>
            </a:r>
          </a:p>
          <a:p>
            <a:r>
              <a:rPr lang="it-IT" b="1" dirty="0"/>
              <a:t>Mettere a disposizione del Rotary le proprie qualità ed esperienze professionali</a:t>
            </a:r>
          </a:p>
          <a:p>
            <a:r>
              <a:rPr lang="it-IT" b="1" dirty="0"/>
              <a:t>Svolgere ogni attività sia personale, che professionale, eticamente, promuovendo i più alti principi deontologici, come esempio per gli altri</a:t>
            </a:r>
          </a:p>
          <a:p>
            <a:r>
              <a:rPr lang="it-IT" b="1" dirty="0"/>
              <a:t>Riconoscere il valore ed il rispetto dovuto a tutte le attività che sono utili alla società</a:t>
            </a:r>
          </a:p>
          <a:p>
            <a:r>
              <a:rPr lang="it-IT" b="1" dirty="0"/>
              <a:t>Mettere a disposizione delle Nuove Generazioni le proprie esperienze umane e professionali e creare opportunità di servizio a favore delle persone in difficoltà, al fine di migliorare la qualità della vita nella propria comunità</a:t>
            </a:r>
          </a:p>
          <a:p>
            <a:r>
              <a:rPr lang="it-IT" b="1" dirty="0"/>
              <a:t>Rendere merito alla stima generalmente riservata al Rotary ed ai Rotariani e non far nulla che possa recare discredito al Rotary ed ai colleghi Rotariani</a:t>
            </a:r>
          </a:p>
          <a:p>
            <a:r>
              <a:rPr lang="it-IT" b="1" dirty="0"/>
              <a:t>In qualsiasi relazione professionale e/o di affari, non sollecitare da un collega Rotariano privilegi o vantaggi che non possano essere accordati a chiunque altro</a:t>
            </a:r>
          </a:p>
        </p:txBody>
      </p:sp>
    </p:spTree>
    <p:extLst>
      <p:ext uri="{BB962C8B-B14F-4D97-AF65-F5344CB8AC3E}">
        <p14:creationId xmlns:p14="http://schemas.microsoft.com/office/powerpoint/2010/main" val="1040289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P spid="7" grpId="0" animBg="1"/>
      <p:bldP spid="6" grpId="0" animBg="1"/>
      <p:bldP spid="5" grpId="0" animBg="1"/>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Il CLUB e la sua AUTONOMIA</a:t>
            </a:r>
          </a:p>
        </p:txBody>
      </p:sp>
      <p:sp>
        <p:nvSpPr>
          <p:cNvPr id="4" name="Rettangolo arrotondato 3"/>
          <p:cNvSpPr/>
          <p:nvPr/>
        </p:nvSpPr>
        <p:spPr>
          <a:xfrm>
            <a:off x="2971801" y="2133600"/>
            <a:ext cx="1457324" cy="366713"/>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t-IT"/>
          </a:p>
        </p:txBody>
      </p:sp>
      <p:sp>
        <p:nvSpPr>
          <p:cNvPr id="3" name="Segnaposto contenuto 2"/>
          <p:cNvSpPr>
            <a:spLocks noGrp="1"/>
          </p:cNvSpPr>
          <p:nvPr>
            <p:ph idx="1"/>
          </p:nvPr>
        </p:nvSpPr>
        <p:spPr/>
        <p:txBody>
          <a:bodyPr/>
          <a:lstStyle/>
          <a:p>
            <a:r>
              <a:rPr lang="it-IT" b="1" dirty="0"/>
              <a:t>L’autonomia dei Club è assicurata e garantita dalle ed entro le regole e le procedure che gli stessi Club hanno contribuito a dare a se stessi ed alla loro associazione – il Rotary- operando conformemente alle norme e procedure contenute nei DOCUMENTI COSTITUTIVI:</a:t>
            </a:r>
          </a:p>
          <a:p>
            <a:pPr lvl="1"/>
            <a:r>
              <a:rPr lang="it-IT" b="1" dirty="0"/>
              <a:t>Statuto del ROTARY INTERNATIONAL</a:t>
            </a:r>
          </a:p>
          <a:p>
            <a:pPr lvl="1"/>
            <a:r>
              <a:rPr lang="it-IT" b="1" dirty="0"/>
              <a:t>Regolamento del ROTARY INTERNATIONAL</a:t>
            </a:r>
          </a:p>
          <a:p>
            <a:pPr lvl="1"/>
            <a:r>
              <a:rPr lang="it-IT" b="1" dirty="0"/>
              <a:t>Statuto tipo del Rotary Club</a:t>
            </a:r>
          </a:p>
          <a:p>
            <a:pPr lvl="1"/>
            <a:r>
              <a:rPr lang="it-IT" b="1" dirty="0"/>
              <a:t>Regolamento tipo del Rotary Club</a:t>
            </a:r>
          </a:p>
          <a:p>
            <a:pPr marL="457200" lvl="1" indent="0">
              <a:buNone/>
            </a:pPr>
            <a:r>
              <a:rPr lang="it-IT" sz="1800" b="1" dirty="0"/>
              <a:t>E uniformando la propria condotta alle linee recepite nel Rotary Code of </a:t>
            </a:r>
            <a:r>
              <a:rPr lang="it-IT" sz="1800" b="1" dirty="0" err="1"/>
              <a:t>Policies</a:t>
            </a:r>
            <a:endParaRPr lang="it-IT" sz="1800" b="1" dirty="0"/>
          </a:p>
        </p:txBody>
      </p:sp>
    </p:spTree>
    <p:extLst>
      <p:ext uri="{BB962C8B-B14F-4D97-AF65-F5344CB8AC3E}">
        <p14:creationId xmlns:p14="http://schemas.microsoft.com/office/powerpoint/2010/main" val="1763759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arrotondato 3"/>
          <p:cNvSpPr/>
          <p:nvPr/>
        </p:nvSpPr>
        <p:spPr>
          <a:xfrm>
            <a:off x="2957514" y="4105274"/>
            <a:ext cx="4586286" cy="36671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t-IT"/>
          </a:p>
        </p:txBody>
      </p:sp>
      <p:sp>
        <p:nvSpPr>
          <p:cNvPr id="3" name="Segnaposto contenuto 2"/>
          <p:cNvSpPr>
            <a:spLocks noGrp="1"/>
          </p:cNvSpPr>
          <p:nvPr>
            <p:ph idx="1"/>
          </p:nvPr>
        </p:nvSpPr>
        <p:spPr>
          <a:xfrm>
            <a:off x="2589212" y="2133599"/>
            <a:ext cx="8915400" cy="3167063"/>
          </a:xfrm>
        </p:spPr>
        <p:txBody>
          <a:bodyPr/>
          <a:lstStyle/>
          <a:p>
            <a:pPr>
              <a:lnSpc>
                <a:spcPct val="250000"/>
              </a:lnSpc>
            </a:pPr>
            <a:r>
              <a:rPr lang="it-IT" b="1" dirty="0"/>
              <a:t>Il mattone dell’edificio ROTARY è il CLUB</a:t>
            </a:r>
          </a:p>
          <a:p>
            <a:pPr>
              <a:lnSpc>
                <a:spcPct val="250000"/>
              </a:lnSpc>
            </a:pPr>
            <a:r>
              <a:rPr lang="it-IT" b="1" dirty="0"/>
              <a:t>E’ il CLUB il socio del Rotary International</a:t>
            </a:r>
          </a:p>
          <a:p>
            <a:pPr>
              <a:lnSpc>
                <a:spcPct val="250000"/>
              </a:lnSpc>
            </a:pPr>
            <a:r>
              <a:rPr lang="it-IT" b="1" dirty="0"/>
              <a:t>I Rotariani sono Soci dei Club, non del RI</a:t>
            </a:r>
          </a:p>
          <a:p>
            <a:pPr marL="0" indent="0">
              <a:lnSpc>
                <a:spcPct val="250000"/>
              </a:lnSpc>
              <a:buNone/>
            </a:pPr>
            <a:endParaRPr lang="it-IT" dirty="0"/>
          </a:p>
        </p:txBody>
      </p:sp>
      <p:sp>
        <p:nvSpPr>
          <p:cNvPr id="2" name="Titolo 1"/>
          <p:cNvSpPr>
            <a:spLocks noGrp="1"/>
          </p:cNvSpPr>
          <p:nvPr>
            <p:ph type="title"/>
          </p:nvPr>
        </p:nvSpPr>
        <p:spPr/>
        <p:txBody>
          <a:bodyPr/>
          <a:lstStyle/>
          <a:p>
            <a:r>
              <a:rPr lang="it-IT" dirty="0"/>
              <a:t>IL CLUB</a:t>
            </a:r>
          </a:p>
        </p:txBody>
      </p:sp>
    </p:spTree>
    <p:extLst>
      <p:ext uri="{BB962C8B-B14F-4D97-AF65-F5344CB8AC3E}">
        <p14:creationId xmlns:p14="http://schemas.microsoft.com/office/powerpoint/2010/main" val="2483182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arrotondato 5"/>
          <p:cNvSpPr/>
          <p:nvPr/>
        </p:nvSpPr>
        <p:spPr>
          <a:xfrm>
            <a:off x="4755623" y="4062412"/>
            <a:ext cx="2473851" cy="36671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t-IT"/>
          </a:p>
        </p:txBody>
      </p:sp>
      <p:sp>
        <p:nvSpPr>
          <p:cNvPr id="5" name="Rettangolo arrotondato 4"/>
          <p:cNvSpPr/>
          <p:nvPr/>
        </p:nvSpPr>
        <p:spPr>
          <a:xfrm>
            <a:off x="4755624" y="2976340"/>
            <a:ext cx="1545163" cy="36671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t-IT"/>
          </a:p>
        </p:txBody>
      </p:sp>
      <p:sp>
        <p:nvSpPr>
          <p:cNvPr id="4" name="Rettangolo arrotondato 3"/>
          <p:cNvSpPr/>
          <p:nvPr/>
        </p:nvSpPr>
        <p:spPr>
          <a:xfrm>
            <a:off x="4755625" y="1721643"/>
            <a:ext cx="1230838" cy="36671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t-IT"/>
          </a:p>
        </p:txBody>
      </p:sp>
      <p:sp>
        <p:nvSpPr>
          <p:cNvPr id="2" name="Titolo 1"/>
          <p:cNvSpPr>
            <a:spLocks noGrp="1"/>
          </p:cNvSpPr>
          <p:nvPr>
            <p:ph type="title"/>
          </p:nvPr>
        </p:nvSpPr>
        <p:spPr/>
        <p:txBody>
          <a:bodyPr/>
          <a:lstStyle/>
          <a:p>
            <a:r>
              <a:rPr lang="it-IT" dirty="0"/>
              <a:t>I SOCI DEL CLUB</a:t>
            </a:r>
          </a:p>
        </p:txBody>
      </p:sp>
      <p:sp>
        <p:nvSpPr>
          <p:cNvPr id="3" name="Segnaposto contenuto 2"/>
          <p:cNvSpPr>
            <a:spLocks noGrp="1"/>
          </p:cNvSpPr>
          <p:nvPr>
            <p:ph idx="1"/>
          </p:nvPr>
        </p:nvSpPr>
        <p:spPr>
          <a:xfrm>
            <a:off x="2592925" y="1790699"/>
            <a:ext cx="8915400" cy="4538663"/>
          </a:xfrm>
        </p:spPr>
        <p:txBody>
          <a:bodyPr>
            <a:normAutofit lnSpcReduction="10000"/>
          </a:bodyPr>
          <a:lstStyle/>
          <a:p>
            <a:r>
              <a:rPr lang="it-IT" b="1" i="1" dirty="0"/>
              <a:t>Statuto Art 9,1 - ASSIDUITA’</a:t>
            </a:r>
          </a:p>
          <a:p>
            <a:pPr lvl="1"/>
            <a:r>
              <a:rPr lang="it-IT" b="1" dirty="0"/>
              <a:t>Ogni socio è tenuto a partecipare alle riunioni ordinarie del club; deve inoltre impegnarsi nei progetti di servizio e in altri eventi ed attività promossi dal club……………………</a:t>
            </a:r>
          </a:p>
          <a:p>
            <a:r>
              <a:rPr lang="it-IT" b="1" i="1" dirty="0"/>
              <a:t>Statuto Art. 11 - Quote sociali</a:t>
            </a:r>
          </a:p>
          <a:p>
            <a:pPr lvl="1"/>
            <a:r>
              <a:rPr lang="it-IT" b="1" dirty="0"/>
              <a:t>Ogni socio e tenuto a pagare una quota di ammissione e quote sociali annuali (SCADENZA 30 DICEMBRE E 30 GIUGNO), come stabilito dal regolamento, con l’eccezione dei soci provenienti da altri club ………………………</a:t>
            </a:r>
          </a:p>
          <a:p>
            <a:r>
              <a:rPr lang="it-IT" b="1" i="1" dirty="0"/>
              <a:t>Statuto Art. 12 - Durata dell’affiliazione</a:t>
            </a:r>
          </a:p>
          <a:p>
            <a:pPr lvl="1"/>
            <a:r>
              <a:rPr lang="it-IT" b="1" dirty="0"/>
              <a:t>2. </a:t>
            </a:r>
            <a:r>
              <a:rPr lang="it-IT" b="1" i="1" dirty="0"/>
              <a:t>Cessazione automatica. </a:t>
            </a:r>
            <a:r>
              <a:rPr lang="it-IT" b="1" dirty="0"/>
              <a:t> Un socio cessa automaticamente di far parte del club quando non soddisfa più i requisiti di appartenenza…………</a:t>
            </a:r>
          </a:p>
          <a:p>
            <a:pPr lvl="1"/>
            <a:r>
              <a:rPr lang="it-IT" b="1" dirty="0"/>
              <a:t>3. </a:t>
            </a:r>
            <a:r>
              <a:rPr lang="it-IT" b="1" i="1" dirty="0"/>
              <a:t>Cessazione per morosità. </a:t>
            </a:r>
            <a:r>
              <a:rPr lang="it-IT" b="1" dirty="0"/>
              <a:t>Un socio che non abbia pagato le quote dovute entro i 30 giorni successivi alla scadenza e invitato a versarle mediante un sollecito scritto, inviato all’ultimo indirizzo noto. Se il pagamento non avviene entro 10 giorni dalla data del sollecito, il consiglio può, a propria discrezione, revocare l’affiliazione del socio………</a:t>
            </a:r>
          </a:p>
          <a:p>
            <a:pPr lvl="1"/>
            <a:endParaRPr lang="it-IT" b="1" i="1" dirty="0"/>
          </a:p>
          <a:p>
            <a:pPr lvl="1"/>
            <a:endParaRPr lang="it-IT" b="1" dirty="0"/>
          </a:p>
        </p:txBody>
      </p:sp>
    </p:spTree>
    <p:extLst>
      <p:ext uri="{BB962C8B-B14F-4D97-AF65-F5344CB8AC3E}">
        <p14:creationId xmlns:p14="http://schemas.microsoft.com/office/powerpoint/2010/main" val="2595057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arrotondato 3"/>
          <p:cNvSpPr/>
          <p:nvPr/>
        </p:nvSpPr>
        <p:spPr>
          <a:xfrm>
            <a:off x="2912537" y="2436018"/>
            <a:ext cx="3131076" cy="36671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t-IT"/>
          </a:p>
        </p:txBody>
      </p:sp>
      <p:sp>
        <p:nvSpPr>
          <p:cNvPr id="2" name="Titolo 1"/>
          <p:cNvSpPr>
            <a:spLocks noGrp="1"/>
          </p:cNvSpPr>
          <p:nvPr>
            <p:ph type="title"/>
          </p:nvPr>
        </p:nvSpPr>
        <p:spPr/>
        <p:txBody>
          <a:bodyPr>
            <a:normAutofit fontScale="90000"/>
          </a:bodyPr>
          <a:lstStyle/>
          <a:p>
            <a:r>
              <a:rPr lang="it-IT" dirty="0"/>
              <a:t>CONSIGLIO DIRETTIVO E DIRIGENTI DEL CLUB</a:t>
            </a:r>
            <a:br>
              <a:rPr lang="it-IT" dirty="0"/>
            </a:br>
            <a:br>
              <a:rPr lang="it-IT" dirty="0"/>
            </a:br>
            <a:endParaRPr lang="it-IT" dirty="0"/>
          </a:p>
        </p:txBody>
      </p:sp>
      <p:sp>
        <p:nvSpPr>
          <p:cNvPr id="3" name="Segnaposto contenuto 2"/>
          <p:cNvSpPr>
            <a:spLocks noGrp="1"/>
          </p:cNvSpPr>
          <p:nvPr>
            <p:ph idx="1"/>
          </p:nvPr>
        </p:nvSpPr>
        <p:spPr/>
        <p:txBody>
          <a:bodyPr>
            <a:normAutofit fontScale="92500" lnSpcReduction="20000"/>
          </a:bodyPr>
          <a:lstStyle/>
          <a:p>
            <a:pPr marL="285750" indent="-285750">
              <a:buFont typeface="Wingdings" panose="05000000000000000000" pitchFamily="2" charset="2"/>
              <a:buChar char="Ø"/>
            </a:pPr>
            <a:r>
              <a:rPr lang="it-IT" b="1" dirty="0">
                <a:solidFill>
                  <a:srgbClr val="0070C0"/>
                </a:solidFill>
              </a:rPr>
              <a:t>Consiglio Direttivo:</a:t>
            </a:r>
            <a:r>
              <a:rPr lang="it-IT" b="1" dirty="0"/>
              <a:t> </a:t>
            </a:r>
          </a:p>
          <a:p>
            <a:pPr marL="285750" indent="-285750">
              <a:buFont typeface="Wingdings" panose="05000000000000000000" pitchFamily="2" charset="2"/>
              <a:buChar char="Ø"/>
            </a:pPr>
            <a:r>
              <a:rPr lang="it-IT" b="1" dirty="0"/>
              <a:t>Organo decisionale del Club</a:t>
            </a:r>
          </a:p>
          <a:p>
            <a:pPr marL="285750" indent="-285750">
              <a:buFont typeface="Wingdings" panose="05000000000000000000" pitchFamily="2" charset="2"/>
              <a:buChar char="Ø"/>
            </a:pPr>
            <a:r>
              <a:rPr lang="it-IT" b="1" dirty="0"/>
              <a:t>Si riunisce almeno una volta al mese</a:t>
            </a:r>
          </a:p>
          <a:p>
            <a:pPr marL="285750" indent="-285750">
              <a:buFont typeface="Wingdings" panose="05000000000000000000" pitchFamily="2" charset="2"/>
              <a:buChar char="Ø"/>
            </a:pPr>
            <a:r>
              <a:rPr lang="it-IT" b="1" dirty="0"/>
              <a:t>E’ composto da: Presidente, Presidente eletto, Segretario e </a:t>
            </a:r>
            <a:r>
              <a:rPr lang="it-IT" b="1" dirty="0" err="1"/>
              <a:t>Past</a:t>
            </a:r>
            <a:r>
              <a:rPr lang="it-IT" b="1" dirty="0"/>
              <a:t> </a:t>
            </a:r>
            <a:r>
              <a:rPr lang="it-IT" b="1" dirty="0" err="1"/>
              <a:t>President</a:t>
            </a:r>
            <a:endParaRPr lang="it-IT" b="1" dirty="0"/>
          </a:p>
          <a:p>
            <a:pPr marL="285750" indent="-285750">
              <a:buFont typeface="Wingdings" panose="05000000000000000000" pitchFamily="2" charset="2"/>
              <a:buChar char="Ø"/>
            </a:pPr>
            <a:r>
              <a:rPr lang="it-IT" b="1" dirty="0"/>
              <a:t>Possono far parte anche Tesoriere, Prefetto e altri (Statuto RC, 10,4)</a:t>
            </a:r>
          </a:p>
          <a:p>
            <a:pPr marL="285750" indent="-285750">
              <a:buFont typeface="Wingdings" panose="05000000000000000000" pitchFamily="2" charset="2"/>
              <a:buChar char="Ø"/>
            </a:pPr>
            <a:r>
              <a:rPr lang="it-IT" b="1" dirty="0">
                <a:solidFill>
                  <a:srgbClr val="0070C0"/>
                </a:solidFill>
              </a:rPr>
              <a:t>Presidente Eletto</a:t>
            </a:r>
          </a:p>
          <a:p>
            <a:pPr marL="285750" indent="-285750">
              <a:buFont typeface="Wingdings" panose="05000000000000000000" pitchFamily="2" charset="2"/>
              <a:buChar char="Ø"/>
            </a:pPr>
            <a:r>
              <a:rPr lang="it-IT" b="1" dirty="0"/>
              <a:t>NON può entrare in carica se non ha partecipato al SIPE ed alla ASSEMBLEA Distrettuale di Formazione</a:t>
            </a:r>
          </a:p>
          <a:p>
            <a:pPr marL="285750" indent="-285750">
              <a:buFont typeface="Wingdings" panose="05000000000000000000" pitchFamily="2" charset="2"/>
              <a:buChar char="Ø"/>
            </a:pPr>
            <a:r>
              <a:rPr lang="it-IT" b="1" dirty="0">
                <a:solidFill>
                  <a:srgbClr val="0070C0"/>
                </a:solidFill>
              </a:rPr>
              <a:t>Consiglieri e Dirigenti</a:t>
            </a:r>
            <a:endParaRPr lang="it-IT" b="1" dirty="0"/>
          </a:p>
          <a:p>
            <a:pPr marL="285750" indent="-285750">
              <a:buFont typeface="Wingdings" panose="05000000000000000000" pitchFamily="2" charset="2"/>
              <a:buChar char="Ø"/>
            </a:pPr>
            <a:r>
              <a:rPr lang="it-IT" b="1" dirty="0"/>
              <a:t>Elezioni come da Regolamento di ogni Club</a:t>
            </a:r>
          </a:p>
          <a:p>
            <a:pPr marL="285750" indent="-285750">
              <a:buFont typeface="Wingdings" panose="05000000000000000000" pitchFamily="2" charset="2"/>
              <a:buChar char="Ø"/>
            </a:pPr>
            <a:r>
              <a:rPr lang="it-IT" b="1" dirty="0"/>
              <a:t>Evitare una carica superiore ad un anno, per favorire il ricambio e la partecipazione attiva</a:t>
            </a:r>
          </a:p>
          <a:p>
            <a:endParaRPr lang="it-IT" dirty="0"/>
          </a:p>
        </p:txBody>
      </p:sp>
    </p:spTree>
    <p:extLst>
      <p:ext uri="{BB962C8B-B14F-4D97-AF65-F5344CB8AC3E}">
        <p14:creationId xmlns:p14="http://schemas.microsoft.com/office/powerpoint/2010/main" val="3183721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Presidente</a:t>
            </a:r>
          </a:p>
        </p:txBody>
      </p:sp>
      <p:sp>
        <p:nvSpPr>
          <p:cNvPr id="4" name="Rettangolo arrotondato 3"/>
          <p:cNvSpPr/>
          <p:nvPr/>
        </p:nvSpPr>
        <p:spPr>
          <a:xfrm>
            <a:off x="4786313" y="2133601"/>
            <a:ext cx="1828799" cy="28098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t-IT"/>
          </a:p>
        </p:txBody>
      </p:sp>
      <p:sp>
        <p:nvSpPr>
          <p:cNvPr id="5" name="Rettangolo arrotondato 4"/>
          <p:cNvSpPr/>
          <p:nvPr/>
        </p:nvSpPr>
        <p:spPr>
          <a:xfrm>
            <a:off x="5557838" y="2876550"/>
            <a:ext cx="2443161" cy="29527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t-IT"/>
          </a:p>
        </p:txBody>
      </p:sp>
      <p:sp>
        <p:nvSpPr>
          <p:cNvPr id="6" name="Rettangolo arrotondato 5"/>
          <p:cNvSpPr/>
          <p:nvPr/>
        </p:nvSpPr>
        <p:spPr>
          <a:xfrm>
            <a:off x="4900613" y="3231356"/>
            <a:ext cx="1471612" cy="283369"/>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t-IT"/>
          </a:p>
        </p:txBody>
      </p:sp>
      <p:sp>
        <p:nvSpPr>
          <p:cNvPr id="7" name="Rettangolo arrotondato 6"/>
          <p:cNvSpPr/>
          <p:nvPr/>
        </p:nvSpPr>
        <p:spPr>
          <a:xfrm>
            <a:off x="3586163" y="3853341"/>
            <a:ext cx="1314450" cy="218597"/>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t-IT"/>
          </a:p>
        </p:txBody>
      </p:sp>
      <p:sp>
        <p:nvSpPr>
          <p:cNvPr id="3" name="Segnaposto contenuto 2"/>
          <p:cNvSpPr>
            <a:spLocks noGrp="1"/>
          </p:cNvSpPr>
          <p:nvPr>
            <p:ph idx="1"/>
          </p:nvPr>
        </p:nvSpPr>
        <p:spPr/>
        <p:txBody>
          <a:bodyPr>
            <a:normAutofit fontScale="92500" lnSpcReduction="10000"/>
          </a:bodyPr>
          <a:lstStyle/>
          <a:p>
            <a:r>
              <a:rPr lang="it-IT" b="1" dirty="0"/>
              <a:t>Deve possedere doti di leadership per guidare il Club con il sostegno dei soci</a:t>
            </a:r>
          </a:p>
          <a:p>
            <a:r>
              <a:rPr lang="it-IT" b="1" dirty="0"/>
              <a:t>Deve saper dedicare tempo ed energie per svolgere il suo incarico</a:t>
            </a:r>
          </a:p>
          <a:p>
            <a:r>
              <a:rPr lang="it-IT" b="1" dirty="0"/>
              <a:t>Deve essere stato Socio almeno un anno prima della nomina</a:t>
            </a:r>
          </a:p>
          <a:p>
            <a:r>
              <a:rPr lang="it-IT" b="1" dirty="0"/>
              <a:t>Deve essere stato componente del Consiglio Direttivo o di una Commissione Permanente o Segretario del Club</a:t>
            </a:r>
          </a:p>
          <a:p>
            <a:r>
              <a:rPr lang="it-IT" b="1" dirty="0"/>
              <a:t>Aver partecipato almeno ad un Congresso Distrettuale</a:t>
            </a:r>
          </a:p>
          <a:p>
            <a:r>
              <a:rPr lang="it-IT" b="1" dirty="0"/>
              <a:t>Deve conoscere a fondo Statuto e Regolamento di Club</a:t>
            </a:r>
          </a:p>
          <a:p>
            <a:r>
              <a:rPr lang="it-IT" b="1" dirty="0"/>
              <a:t>In attesa di entrare in carica deve:</a:t>
            </a:r>
          </a:p>
          <a:p>
            <a:pPr lvl="1"/>
            <a:r>
              <a:rPr lang="it-IT" b="1" dirty="0"/>
              <a:t>Aggiornare il Piano Direttivo di Club (PDC)</a:t>
            </a:r>
          </a:p>
          <a:p>
            <a:pPr lvl="1"/>
            <a:r>
              <a:rPr lang="it-IT" b="1" dirty="0"/>
              <a:t>Specificare mandato, obiettivi e azione delle Commissioni</a:t>
            </a:r>
          </a:p>
          <a:p>
            <a:pPr lvl="1"/>
            <a:r>
              <a:rPr lang="it-IT" b="1" dirty="0"/>
              <a:t>Nominare Prefetto e Istruttore di Club</a:t>
            </a:r>
          </a:p>
          <a:p>
            <a:endParaRPr lang="it-IT" dirty="0"/>
          </a:p>
        </p:txBody>
      </p:sp>
    </p:spTree>
    <p:extLst>
      <p:ext uri="{BB962C8B-B14F-4D97-AF65-F5344CB8AC3E}">
        <p14:creationId xmlns:p14="http://schemas.microsoft.com/office/powerpoint/2010/main" val="4083607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arrotondato 4"/>
          <p:cNvSpPr/>
          <p:nvPr/>
        </p:nvSpPr>
        <p:spPr>
          <a:xfrm>
            <a:off x="2998263" y="3464718"/>
            <a:ext cx="1716612" cy="36671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t-IT"/>
          </a:p>
        </p:txBody>
      </p:sp>
      <p:sp>
        <p:nvSpPr>
          <p:cNvPr id="2" name="Titolo 1"/>
          <p:cNvSpPr>
            <a:spLocks noGrp="1"/>
          </p:cNvSpPr>
          <p:nvPr>
            <p:ph type="title"/>
          </p:nvPr>
        </p:nvSpPr>
        <p:spPr/>
        <p:txBody>
          <a:bodyPr/>
          <a:lstStyle/>
          <a:p>
            <a:r>
              <a:rPr lang="it-IT" dirty="0"/>
              <a:t>Presidente</a:t>
            </a:r>
          </a:p>
        </p:txBody>
      </p:sp>
      <p:sp>
        <p:nvSpPr>
          <p:cNvPr id="4" name="Rettangolo arrotondato 3"/>
          <p:cNvSpPr/>
          <p:nvPr/>
        </p:nvSpPr>
        <p:spPr>
          <a:xfrm>
            <a:off x="5843589" y="2847974"/>
            <a:ext cx="4929186" cy="266701"/>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t-IT"/>
          </a:p>
        </p:txBody>
      </p:sp>
      <p:sp>
        <p:nvSpPr>
          <p:cNvPr id="3" name="Segnaposto contenuto 2"/>
          <p:cNvSpPr>
            <a:spLocks noGrp="1"/>
          </p:cNvSpPr>
          <p:nvPr>
            <p:ph idx="1"/>
          </p:nvPr>
        </p:nvSpPr>
        <p:spPr/>
        <p:txBody>
          <a:bodyPr>
            <a:normAutofit/>
          </a:bodyPr>
          <a:lstStyle/>
          <a:p>
            <a:r>
              <a:rPr lang="it-IT" b="1" dirty="0"/>
              <a:t>La nomina del Presidente avviene secondo quanto stabilito nel Regolamento del Club (Art. 3, comma 1)</a:t>
            </a:r>
          </a:p>
          <a:p>
            <a:r>
              <a:rPr lang="it-IT" b="1" dirty="0"/>
              <a:t>Il Presidente viene scelto NON per anzianità anagrafica o di iscrizione rotariana, ma in base alle sue doti di Leader ed al suo curriculum rotariano</a:t>
            </a:r>
          </a:p>
          <a:p>
            <a:r>
              <a:rPr lang="it-IT" b="1" dirty="0"/>
              <a:t>Nel nostro Club i candidati nominati alla carica di Presidente, con esclusione del Presidente nominato dal 1 gennaio al 30 giugno 2016, devono soddisfare i seguenti requisiti:</a:t>
            </a:r>
          </a:p>
          <a:p>
            <a:pPr lvl="1"/>
            <a:r>
              <a:rPr lang="it-IT" b="1" dirty="0"/>
              <a:t>Essere socio iscritto da almeno due anni</a:t>
            </a:r>
          </a:p>
          <a:p>
            <a:pPr lvl="1"/>
            <a:r>
              <a:rPr lang="it-IT" b="1" dirty="0"/>
              <a:t>Essere in regola con il pagamento delle quote sociali</a:t>
            </a:r>
          </a:p>
          <a:p>
            <a:pPr lvl="1"/>
            <a:r>
              <a:rPr lang="en-US" b="1" dirty="0" err="1"/>
              <a:t>Essere</a:t>
            </a:r>
            <a:r>
              <a:rPr lang="en-US" b="1" dirty="0"/>
              <a:t> in </a:t>
            </a:r>
            <a:r>
              <a:rPr lang="en-US" b="1" dirty="0" err="1"/>
              <a:t>regola</a:t>
            </a:r>
            <a:r>
              <a:rPr lang="en-US" b="1" dirty="0"/>
              <a:t> con </a:t>
            </a:r>
            <a:r>
              <a:rPr lang="en-US" b="1" dirty="0" err="1"/>
              <a:t>l’assiduità</a:t>
            </a:r>
            <a:endParaRPr lang="it-IT" b="1" dirty="0"/>
          </a:p>
          <a:p>
            <a:pPr lvl="1"/>
            <a:r>
              <a:rPr lang="it-IT" b="1" dirty="0"/>
              <a:t>Aver rivestito altri incarichi dirigenziali nel Club o nel Distretto</a:t>
            </a:r>
          </a:p>
          <a:p>
            <a:pPr lvl="1"/>
            <a:endParaRPr lang="it-IT" b="1" dirty="0"/>
          </a:p>
        </p:txBody>
      </p:sp>
    </p:spTree>
    <p:extLst>
      <p:ext uri="{BB962C8B-B14F-4D97-AF65-F5344CB8AC3E}">
        <p14:creationId xmlns:p14="http://schemas.microsoft.com/office/powerpoint/2010/main" val="2467336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arrotondato 3"/>
          <p:cNvSpPr/>
          <p:nvPr/>
        </p:nvSpPr>
        <p:spPr>
          <a:xfrm>
            <a:off x="6741588" y="2507456"/>
            <a:ext cx="2230962" cy="309324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t-IT"/>
          </a:p>
        </p:txBody>
      </p:sp>
      <p:sp>
        <p:nvSpPr>
          <p:cNvPr id="2" name="Titolo 1"/>
          <p:cNvSpPr>
            <a:spLocks noGrp="1"/>
          </p:cNvSpPr>
          <p:nvPr>
            <p:ph type="title"/>
          </p:nvPr>
        </p:nvSpPr>
        <p:spPr/>
        <p:txBody>
          <a:bodyPr/>
          <a:lstStyle/>
          <a:p>
            <a:r>
              <a:rPr lang="it-IT" dirty="0"/>
              <a:t>COMMISSIONI di CLUB</a:t>
            </a:r>
            <a:br>
              <a:rPr lang="it-IT" dirty="0"/>
            </a:br>
            <a:r>
              <a:rPr lang="it-IT" dirty="0"/>
              <a:t>RC CHIETI MAIELLA</a:t>
            </a:r>
          </a:p>
        </p:txBody>
      </p:sp>
      <p:sp>
        <p:nvSpPr>
          <p:cNvPr id="3" name="Segnaposto contenuto 2"/>
          <p:cNvSpPr>
            <a:spLocks noGrp="1"/>
          </p:cNvSpPr>
          <p:nvPr>
            <p:ph idx="1"/>
          </p:nvPr>
        </p:nvSpPr>
        <p:spPr/>
        <p:txBody>
          <a:bodyPr/>
          <a:lstStyle/>
          <a:p>
            <a:r>
              <a:rPr lang="it-IT" b="1" dirty="0">
                <a:solidFill>
                  <a:srgbClr val="0070C0"/>
                </a:solidFill>
              </a:rPr>
              <a:t>Permanenti						Presidente</a:t>
            </a:r>
          </a:p>
          <a:p>
            <a:pPr lvl="1"/>
            <a:r>
              <a:rPr lang="it-IT" b="1" dirty="0"/>
              <a:t>Effettivo						Enzo Paolini	</a:t>
            </a:r>
          </a:p>
          <a:p>
            <a:pPr lvl="1"/>
            <a:r>
              <a:rPr lang="it-IT" b="1" dirty="0"/>
              <a:t>Amministrazione				Giacomo Di Giulio</a:t>
            </a:r>
          </a:p>
          <a:p>
            <a:pPr lvl="1"/>
            <a:r>
              <a:rPr lang="it-IT" b="1" dirty="0"/>
              <a:t>Fondazione					Mario Morosetti</a:t>
            </a:r>
          </a:p>
          <a:p>
            <a:pPr lvl="1"/>
            <a:r>
              <a:rPr lang="it-IT" b="1" dirty="0"/>
              <a:t>Progetti						Beatrice Manganiello</a:t>
            </a:r>
          </a:p>
          <a:p>
            <a:pPr lvl="1"/>
            <a:r>
              <a:rPr lang="it-IT" b="1" dirty="0"/>
              <a:t>Public Relation					Emanuele De Luca</a:t>
            </a:r>
          </a:p>
          <a:p>
            <a:r>
              <a:rPr lang="it-IT" b="1" dirty="0">
                <a:solidFill>
                  <a:srgbClr val="0070C0"/>
                </a:solidFill>
              </a:rPr>
              <a:t>Integrative e Opportune</a:t>
            </a:r>
          </a:p>
          <a:p>
            <a:pPr lvl="1"/>
            <a:r>
              <a:rPr lang="it-IT" b="1" dirty="0"/>
              <a:t>Formazione					Domenico Santarelli</a:t>
            </a:r>
          </a:p>
          <a:p>
            <a:pPr lvl="1"/>
            <a:r>
              <a:rPr lang="it-IT" b="1" dirty="0"/>
              <a:t>Azione Giovani					Massimo De Liberato</a:t>
            </a:r>
          </a:p>
        </p:txBody>
      </p:sp>
    </p:spTree>
    <p:extLst>
      <p:ext uri="{BB962C8B-B14F-4D97-AF65-F5344CB8AC3E}">
        <p14:creationId xmlns:p14="http://schemas.microsoft.com/office/powerpoint/2010/main" val="535146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ttangolo arrotondato 8"/>
          <p:cNvSpPr/>
          <p:nvPr/>
        </p:nvSpPr>
        <p:spPr>
          <a:xfrm>
            <a:off x="3212576" y="5865018"/>
            <a:ext cx="2016650" cy="36671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t-IT"/>
          </a:p>
        </p:txBody>
      </p:sp>
      <p:sp>
        <p:nvSpPr>
          <p:cNvPr id="8" name="Rettangolo arrotondato 7"/>
          <p:cNvSpPr/>
          <p:nvPr/>
        </p:nvSpPr>
        <p:spPr>
          <a:xfrm>
            <a:off x="6133310" y="5207797"/>
            <a:ext cx="2039139" cy="36671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t-IT"/>
          </a:p>
        </p:txBody>
      </p:sp>
      <p:sp>
        <p:nvSpPr>
          <p:cNvPr id="2" name="Titolo 1"/>
          <p:cNvSpPr>
            <a:spLocks noGrp="1"/>
          </p:cNvSpPr>
          <p:nvPr>
            <p:ph type="title"/>
          </p:nvPr>
        </p:nvSpPr>
        <p:spPr/>
        <p:txBody>
          <a:bodyPr/>
          <a:lstStyle/>
          <a:p>
            <a:r>
              <a:rPr lang="it-IT" dirty="0"/>
              <a:t>COMMISSIONI di CLUB</a:t>
            </a:r>
          </a:p>
        </p:txBody>
      </p:sp>
      <p:sp>
        <p:nvSpPr>
          <p:cNvPr id="4" name="Freccia a destra 3"/>
          <p:cNvSpPr/>
          <p:nvPr/>
        </p:nvSpPr>
        <p:spPr>
          <a:xfrm>
            <a:off x="10629900" y="4414838"/>
            <a:ext cx="300038" cy="1143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Freccia a destra 4"/>
          <p:cNvSpPr/>
          <p:nvPr/>
        </p:nvSpPr>
        <p:spPr>
          <a:xfrm>
            <a:off x="5081587" y="4667251"/>
            <a:ext cx="300038" cy="1143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Freccia a destra 5"/>
          <p:cNvSpPr/>
          <p:nvPr/>
        </p:nvSpPr>
        <p:spPr>
          <a:xfrm>
            <a:off x="6748730" y="4667251"/>
            <a:ext cx="300038" cy="1143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Rettangolo arrotondato 6"/>
          <p:cNvSpPr/>
          <p:nvPr/>
        </p:nvSpPr>
        <p:spPr>
          <a:xfrm>
            <a:off x="7048768" y="2595565"/>
            <a:ext cx="3881170" cy="21907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t-IT"/>
          </a:p>
        </p:txBody>
      </p:sp>
      <p:sp>
        <p:nvSpPr>
          <p:cNvPr id="3" name="Segnaposto contenuto 2"/>
          <p:cNvSpPr>
            <a:spLocks noGrp="1"/>
          </p:cNvSpPr>
          <p:nvPr>
            <p:ph idx="1"/>
          </p:nvPr>
        </p:nvSpPr>
        <p:spPr>
          <a:xfrm>
            <a:off x="2592925" y="2090736"/>
            <a:ext cx="8915400" cy="4424363"/>
          </a:xfrm>
        </p:spPr>
        <p:txBody>
          <a:bodyPr>
            <a:normAutofit/>
          </a:bodyPr>
          <a:lstStyle/>
          <a:p>
            <a:pPr marL="0" indent="0">
              <a:buNone/>
            </a:pPr>
            <a:r>
              <a:rPr lang="it-IT" b="1" dirty="0">
                <a:solidFill>
                  <a:srgbClr val="0070C0"/>
                </a:solidFill>
              </a:rPr>
              <a:t>SCOPO: </a:t>
            </a:r>
          </a:p>
          <a:p>
            <a:r>
              <a:rPr lang="it-IT" b="1" dirty="0"/>
              <a:t>Le Commissioni hanno il compito di contribuire a realizzare gli obiettivi annuali e poliennali del Club e a tal fine coordinano la loro attività</a:t>
            </a:r>
          </a:p>
          <a:p>
            <a:pPr marL="0" indent="0">
              <a:buNone/>
            </a:pPr>
            <a:r>
              <a:rPr lang="it-IT" b="1" dirty="0">
                <a:solidFill>
                  <a:srgbClr val="0070C0"/>
                </a:solidFill>
              </a:rPr>
              <a:t>Nomina dei Componenti</a:t>
            </a:r>
          </a:p>
          <a:p>
            <a:r>
              <a:rPr lang="it-IT" b="1" dirty="0"/>
              <a:t>Poiché l’attività è poliennale, è bene che la carica sia ALMENO per tre anni</a:t>
            </a:r>
          </a:p>
          <a:p>
            <a:r>
              <a:rPr lang="it-IT" b="1" dirty="0"/>
              <a:t>Prevedere una rotazione tra membri e Presidente, in modo che vi sia una continuità strategica di obiettivi, con rotazione annuale tra MEMBRO  PRESIDENTE ELETTO       PRESIDENTE       PASTPRESIDENT</a:t>
            </a:r>
          </a:p>
          <a:p>
            <a:r>
              <a:rPr lang="it-IT" b="1" dirty="0"/>
              <a:t>Il Presidente di Commissione, nominato dal Presidente Eletto, non fa automaticamente parte del Consiglio Direttivo, a meno che non sia specificato nel Regolamento di Club</a:t>
            </a:r>
          </a:p>
          <a:p>
            <a:r>
              <a:rPr lang="it-IT" b="1" dirty="0"/>
              <a:t>Il Presidente di Club è componente attivo delle Commissioni</a:t>
            </a:r>
          </a:p>
          <a:p>
            <a:endParaRPr lang="it-IT" b="1" dirty="0"/>
          </a:p>
        </p:txBody>
      </p:sp>
    </p:spTree>
    <p:extLst>
      <p:ext uri="{BB962C8B-B14F-4D97-AF65-F5344CB8AC3E}">
        <p14:creationId xmlns:p14="http://schemas.microsoft.com/office/powerpoint/2010/main" val="1187142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arrotondato 4"/>
          <p:cNvSpPr/>
          <p:nvPr/>
        </p:nvSpPr>
        <p:spPr>
          <a:xfrm>
            <a:off x="3012550" y="4879180"/>
            <a:ext cx="3331100" cy="36671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t-IT"/>
          </a:p>
        </p:txBody>
      </p:sp>
      <p:sp>
        <p:nvSpPr>
          <p:cNvPr id="4" name="Rettangolo arrotondato 3"/>
          <p:cNvSpPr/>
          <p:nvPr/>
        </p:nvSpPr>
        <p:spPr>
          <a:xfrm>
            <a:off x="4755625" y="2593181"/>
            <a:ext cx="2316688" cy="36671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t-IT"/>
          </a:p>
        </p:txBody>
      </p:sp>
      <p:sp>
        <p:nvSpPr>
          <p:cNvPr id="2" name="Titolo 1"/>
          <p:cNvSpPr>
            <a:spLocks noGrp="1"/>
          </p:cNvSpPr>
          <p:nvPr>
            <p:ph type="title"/>
          </p:nvPr>
        </p:nvSpPr>
        <p:spPr/>
        <p:txBody>
          <a:bodyPr/>
          <a:lstStyle/>
          <a:p>
            <a:r>
              <a:rPr lang="it-IT" dirty="0"/>
              <a:t>COMMISSIONI di CLUB</a:t>
            </a:r>
          </a:p>
        </p:txBody>
      </p:sp>
      <p:sp>
        <p:nvSpPr>
          <p:cNvPr id="3" name="Segnaposto contenuto 2"/>
          <p:cNvSpPr>
            <a:spLocks noGrp="1"/>
          </p:cNvSpPr>
          <p:nvPr>
            <p:ph idx="1"/>
          </p:nvPr>
        </p:nvSpPr>
        <p:spPr/>
        <p:txBody>
          <a:bodyPr/>
          <a:lstStyle/>
          <a:p>
            <a:pPr marL="0" indent="0">
              <a:buNone/>
            </a:pPr>
            <a:r>
              <a:rPr lang="it-IT" b="1" dirty="0">
                <a:solidFill>
                  <a:srgbClr val="0070C0"/>
                </a:solidFill>
              </a:rPr>
              <a:t>Il Presidente di Commissione deve:</a:t>
            </a:r>
          </a:p>
          <a:p>
            <a:r>
              <a:rPr lang="it-IT" b="1" dirty="0"/>
              <a:t>Approfondire le proprie conoscenze mediante:</a:t>
            </a:r>
          </a:p>
          <a:p>
            <a:pPr lvl="1"/>
            <a:r>
              <a:rPr lang="it-IT" b="1" dirty="0"/>
              <a:t>Guida specifica della propria Commissione</a:t>
            </a:r>
          </a:p>
          <a:p>
            <a:pPr lvl="1"/>
            <a:r>
              <a:rPr lang="it-IT" b="1" dirty="0"/>
              <a:t>Partecipazione alla Assemblea di Formazione Distrettuale</a:t>
            </a:r>
          </a:p>
          <a:p>
            <a:pPr lvl="1"/>
            <a:r>
              <a:rPr lang="it-IT" b="1" dirty="0"/>
              <a:t>Partecipazione a Seminari Distrettuali Specifici</a:t>
            </a:r>
          </a:p>
          <a:p>
            <a:r>
              <a:rPr lang="it-IT" b="1" dirty="0"/>
              <a:t>Riunire la propria Commissione periodicamente</a:t>
            </a:r>
          </a:p>
          <a:p>
            <a:r>
              <a:rPr lang="it-IT" b="1" dirty="0"/>
              <a:t>Collaborare con gli altri Dirigenti per il buon andamento del Club</a:t>
            </a:r>
          </a:p>
          <a:p>
            <a:r>
              <a:rPr lang="it-IT" b="1" dirty="0"/>
              <a:t>Redigere un report trimestrale per il Presidente di Club ed il Direttivo</a:t>
            </a:r>
          </a:p>
          <a:p>
            <a:endParaRPr lang="it-IT" b="1" dirty="0"/>
          </a:p>
          <a:p>
            <a:pPr lvl="1"/>
            <a:endParaRPr lang="it-IT" dirty="0"/>
          </a:p>
          <a:p>
            <a:endParaRPr lang="it-IT" dirty="0"/>
          </a:p>
        </p:txBody>
      </p:sp>
    </p:spTree>
    <p:extLst>
      <p:ext uri="{BB962C8B-B14F-4D97-AF65-F5344CB8AC3E}">
        <p14:creationId xmlns:p14="http://schemas.microsoft.com/office/powerpoint/2010/main" val="3760098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ttangolo arrotondato 6"/>
          <p:cNvSpPr/>
          <p:nvPr/>
        </p:nvSpPr>
        <p:spPr>
          <a:xfrm>
            <a:off x="3926949" y="4852986"/>
            <a:ext cx="3373963" cy="36671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t-IT"/>
          </a:p>
        </p:txBody>
      </p:sp>
      <p:sp>
        <p:nvSpPr>
          <p:cNvPr id="6" name="Rettangolo arrotondato 5"/>
          <p:cNvSpPr/>
          <p:nvPr/>
        </p:nvSpPr>
        <p:spPr>
          <a:xfrm>
            <a:off x="4712762" y="4408650"/>
            <a:ext cx="2945337" cy="36671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t-IT"/>
          </a:p>
        </p:txBody>
      </p:sp>
      <p:sp>
        <p:nvSpPr>
          <p:cNvPr id="5" name="Rettangolo arrotondato 4"/>
          <p:cNvSpPr/>
          <p:nvPr/>
        </p:nvSpPr>
        <p:spPr>
          <a:xfrm>
            <a:off x="4712763" y="3493293"/>
            <a:ext cx="2116662" cy="36671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t-IT"/>
          </a:p>
        </p:txBody>
      </p:sp>
      <p:sp>
        <p:nvSpPr>
          <p:cNvPr id="4" name="Rettangolo arrotondato 3"/>
          <p:cNvSpPr/>
          <p:nvPr/>
        </p:nvSpPr>
        <p:spPr>
          <a:xfrm>
            <a:off x="8227488" y="2421730"/>
            <a:ext cx="2802462" cy="36671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t-IT"/>
          </a:p>
        </p:txBody>
      </p:sp>
      <p:sp>
        <p:nvSpPr>
          <p:cNvPr id="2" name="Titolo 1"/>
          <p:cNvSpPr>
            <a:spLocks noGrp="1"/>
          </p:cNvSpPr>
          <p:nvPr>
            <p:ph type="title"/>
          </p:nvPr>
        </p:nvSpPr>
        <p:spPr/>
        <p:txBody>
          <a:bodyPr/>
          <a:lstStyle/>
          <a:p>
            <a:r>
              <a:rPr lang="it-IT" dirty="0"/>
              <a:t>RIUNIONI DI CLUB</a:t>
            </a:r>
          </a:p>
        </p:txBody>
      </p:sp>
      <p:sp>
        <p:nvSpPr>
          <p:cNvPr id="3" name="Segnaposto contenuto 2"/>
          <p:cNvSpPr>
            <a:spLocks noGrp="1"/>
          </p:cNvSpPr>
          <p:nvPr>
            <p:ph idx="1"/>
          </p:nvPr>
        </p:nvSpPr>
        <p:spPr/>
        <p:txBody>
          <a:bodyPr/>
          <a:lstStyle/>
          <a:p>
            <a:r>
              <a:rPr lang="it-IT" b="1" dirty="0"/>
              <a:t>I Soci del Club si riuniscono una volta alla settimana, nel giorno ed ora indicati nel Regolamento (Stat. RC Art. 6 </a:t>
            </a:r>
            <a:r>
              <a:rPr lang="it-IT" b="1" dirty="0" err="1"/>
              <a:t>Sez</a:t>
            </a:r>
            <a:r>
              <a:rPr lang="it-IT" b="1" dirty="0"/>
              <a:t> 1) [II e IV </a:t>
            </a:r>
            <a:r>
              <a:rPr lang="it-IT" b="1" i="1" dirty="0"/>
              <a:t>giovedì, ore 20,30</a:t>
            </a:r>
            <a:r>
              <a:rPr lang="it-IT" b="1" dirty="0"/>
              <a:t>]</a:t>
            </a:r>
          </a:p>
          <a:p>
            <a:r>
              <a:rPr lang="it-IT" b="1" dirty="0"/>
              <a:t>Il Club deve dedicare riunioni ordinarie alla operatività e attività dello stesso Club (RCP 7.030)</a:t>
            </a:r>
          </a:p>
          <a:p>
            <a:r>
              <a:rPr lang="it-IT" b="1" dirty="0"/>
              <a:t>Tenere almeno 4 riunioni ordinarie per trasmettere a TUTTI i Soci informazione Rotariana, Formazione sul Rotary e preparazione alla dirigenza (RCP 7.030.1)</a:t>
            </a:r>
          </a:p>
          <a:p>
            <a:r>
              <a:rPr lang="it-IT" b="1" dirty="0"/>
              <a:t>Tenere almeno 2 riunioni sulla Fondazione (una a Novembre) (RCP 7-030.4)</a:t>
            </a:r>
          </a:p>
          <a:p>
            <a:r>
              <a:rPr lang="it-IT" b="1" dirty="0"/>
              <a:t>Tenere l’ASSEMBLEA ANNUALE ELETTIVA dei Dirigenti massimo entro il 31 dicembre (Stat. RC art 6, </a:t>
            </a:r>
            <a:r>
              <a:rPr lang="it-IT" b="1" dirty="0" err="1"/>
              <a:t>Sez</a:t>
            </a:r>
            <a:r>
              <a:rPr lang="it-IT" b="1" dirty="0"/>
              <a:t> 2)</a:t>
            </a:r>
          </a:p>
        </p:txBody>
      </p:sp>
    </p:spTree>
    <p:extLst>
      <p:ext uri="{BB962C8B-B14F-4D97-AF65-F5344CB8AC3E}">
        <p14:creationId xmlns:p14="http://schemas.microsoft.com/office/powerpoint/2010/main" val="41762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animBg="1"/>
      <p:bldP spid="5" grpId="0" animBg="1"/>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ttangolo arrotondato 6"/>
          <p:cNvSpPr/>
          <p:nvPr/>
        </p:nvSpPr>
        <p:spPr>
          <a:xfrm>
            <a:off x="3026835" y="4988722"/>
            <a:ext cx="1602313" cy="36671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t-IT"/>
          </a:p>
        </p:txBody>
      </p:sp>
      <p:sp>
        <p:nvSpPr>
          <p:cNvPr id="6" name="Rettangolo arrotondato 5"/>
          <p:cNvSpPr/>
          <p:nvPr/>
        </p:nvSpPr>
        <p:spPr>
          <a:xfrm>
            <a:off x="7672386" y="4560095"/>
            <a:ext cx="3371851" cy="36671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t-IT"/>
          </a:p>
        </p:txBody>
      </p:sp>
      <p:sp>
        <p:nvSpPr>
          <p:cNvPr id="5" name="Rettangolo arrotondato 4"/>
          <p:cNvSpPr/>
          <p:nvPr/>
        </p:nvSpPr>
        <p:spPr>
          <a:xfrm>
            <a:off x="3026836" y="4193381"/>
            <a:ext cx="1602313" cy="36671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t-IT"/>
          </a:p>
        </p:txBody>
      </p:sp>
      <p:sp>
        <p:nvSpPr>
          <p:cNvPr id="4" name="Rettangolo arrotondato 3"/>
          <p:cNvSpPr/>
          <p:nvPr/>
        </p:nvSpPr>
        <p:spPr>
          <a:xfrm>
            <a:off x="7143750" y="3507581"/>
            <a:ext cx="1057275" cy="36671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t-IT"/>
          </a:p>
        </p:txBody>
      </p:sp>
      <p:sp>
        <p:nvSpPr>
          <p:cNvPr id="8" name="Rettangolo arrotondato 7"/>
          <p:cNvSpPr/>
          <p:nvPr/>
        </p:nvSpPr>
        <p:spPr>
          <a:xfrm>
            <a:off x="3299353" y="2133600"/>
            <a:ext cx="1329795" cy="36671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t-IT"/>
          </a:p>
        </p:txBody>
      </p:sp>
      <p:sp>
        <p:nvSpPr>
          <p:cNvPr id="3" name="Segnaposto contenuto 2"/>
          <p:cNvSpPr>
            <a:spLocks noGrp="1"/>
          </p:cNvSpPr>
          <p:nvPr>
            <p:ph idx="1"/>
          </p:nvPr>
        </p:nvSpPr>
        <p:spPr/>
        <p:txBody>
          <a:bodyPr/>
          <a:lstStyle/>
          <a:p>
            <a:r>
              <a:rPr lang="it-IT" b="1" dirty="0"/>
              <a:t>Le Assemblee di Club sono riunioni di tutti i Soci, inclusi i componenti del Consiglio, i Dirigenti, i Presidenti e membri di Commissione per esaminare programmi e attività del Club o a scopo di formazione</a:t>
            </a:r>
          </a:p>
          <a:p>
            <a:pPr marL="0" indent="0">
              <a:buNone/>
            </a:pPr>
            <a:r>
              <a:rPr lang="it-IT" b="1" dirty="0">
                <a:solidFill>
                  <a:srgbClr val="0070C0"/>
                </a:solidFill>
              </a:rPr>
              <a:t>Vanno convocate</a:t>
            </a:r>
          </a:p>
          <a:p>
            <a:r>
              <a:rPr lang="it-IT" b="1" dirty="0"/>
              <a:t>Subito dopo l’Assemblea Distrettuale (Maggio) per discutere le indicazioni del Governatore Eletto</a:t>
            </a:r>
          </a:p>
          <a:p>
            <a:r>
              <a:rPr lang="it-IT" b="1" dirty="0"/>
              <a:t>Dopo il 1 luglio per discutere il PDC</a:t>
            </a:r>
          </a:p>
          <a:p>
            <a:r>
              <a:rPr lang="it-IT" b="1" dirty="0"/>
              <a:t>Due settimane prima e in occasione della visita del Governatore al Club</a:t>
            </a:r>
          </a:p>
          <a:p>
            <a:r>
              <a:rPr lang="it-IT" b="1" dirty="0"/>
              <a:t>A metà Anno Rotariano per una verifica della attività</a:t>
            </a:r>
          </a:p>
          <a:p>
            <a:endParaRPr lang="it-IT" dirty="0"/>
          </a:p>
        </p:txBody>
      </p:sp>
      <p:sp>
        <p:nvSpPr>
          <p:cNvPr id="2" name="Titolo 1"/>
          <p:cNvSpPr>
            <a:spLocks noGrp="1"/>
          </p:cNvSpPr>
          <p:nvPr>
            <p:ph type="title"/>
          </p:nvPr>
        </p:nvSpPr>
        <p:spPr/>
        <p:txBody>
          <a:bodyPr/>
          <a:lstStyle/>
          <a:p>
            <a:r>
              <a:rPr lang="it-IT" dirty="0"/>
              <a:t>RIUNIONI DI CLUB</a:t>
            </a:r>
          </a:p>
        </p:txBody>
      </p:sp>
    </p:spTree>
    <p:extLst>
      <p:ext uri="{BB962C8B-B14F-4D97-AF65-F5344CB8AC3E}">
        <p14:creationId xmlns:p14="http://schemas.microsoft.com/office/powerpoint/2010/main" val="76765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animBg="1"/>
      <p:bldP spid="5" grpId="0" animBg="1"/>
      <p:bldP spid="4" grpId="0" animBg="1"/>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arrotondato 3"/>
          <p:cNvSpPr/>
          <p:nvPr/>
        </p:nvSpPr>
        <p:spPr>
          <a:xfrm>
            <a:off x="8784700" y="3136105"/>
            <a:ext cx="2473850" cy="36671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t-IT"/>
          </a:p>
        </p:txBody>
      </p:sp>
      <p:sp>
        <p:nvSpPr>
          <p:cNvPr id="2" name="Titolo 1"/>
          <p:cNvSpPr>
            <a:spLocks noGrp="1"/>
          </p:cNvSpPr>
          <p:nvPr>
            <p:ph type="title"/>
          </p:nvPr>
        </p:nvSpPr>
        <p:spPr/>
        <p:txBody>
          <a:bodyPr/>
          <a:lstStyle/>
          <a:p>
            <a:r>
              <a:rPr lang="it-IT" dirty="0"/>
              <a:t>PIANO DIRETTIVO DI CLUB</a:t>
            </a:r>
            <a:br>
              <a:rPr lang="it-IT" dirty="0"/>
            </a:br>
            <a:r>
              <a:rPr lang="it-IT" dirty="0"/>
              <a:t>PDC</a:t>
            </a:r>
          </a:p>
        </p:txBody>
      </p:sp>
      <p:sp>
        <p:nvSpPr>
          <p:cNvPr id="3" name="Segnaposto contenuto 2"/>
          <p:cNvSpPr>
            <a:spLocks noGrp="1"/>
          </p:cNvSpPr>
          <p:nvPr>
            <p:ph idx="1"/>
          </p:nvPr>
        </p:nvSpPr>
        <p:spPr/>
        <p:txBody>
          <a:bodyPr/>
          <a:lstStyle/>
          <a:p>
            <a:r>
              <a:rPr lang="it-IT" b="1" dirty="0"/>
              <a:t>E’ una struttura amministrativa per rendere più efficace e snella la gestione del CLUB, per rafforzare il carattere di club efficiente e consentirgli di raggiungere i suoi obiettivi nelle 5 Vie di Azione</a:t>
            </a:r>
          </a:p>
          <a:p>
            <a:r>
              <a:rPr lang="it-IT" b="1" dirty="0"/>
              <a:t>E’ previsto dal Regolamento del Club e deve essere aggiornato ogni anno</a:t>
            </a:r>
          </a:p>
        </p:txBody>
      </p:sp>
    </p:spTree>
    <p:extLst>
      <p:ext uri="{BB962C8B-B14F-4D97-AF65-F5344CB8AC3E}">
        <p14:creationId xmlns:p14="http://schemas.microsoft.com/office/powerpoint/2010/main" val="3781340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PIANO DIRETTIVO DI CLUB</a:t>
            </a:r>
            <a:br>
              <a:rPr lang="it-IT" dirty="0"/>
            </a:br>
            <a:r>
              <a:rPr lang="it-IT" dirty="0"/>
              <a:t>PDC</a:t>
            </a:r>
          </a:p>
        </p:txBody>
      </p:sp>
      <p:sp>
        <p:nvSpPr>
          <p:cNvPr id="3" name="Triangolo isoscele 2"/>
          <p:cNvSpPr/>
          <p:nvPr/>
        </p:nvSpPr>
        <p:spPr>
          <a:xfrm>
            <a:off x="3857625" y="1905001"/>
            <a:ext cx="5543550" cy="100965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Rettangolo 3"/>
          <p:cNvSpPr/>
          <p:nvPr/>
        </p:nvSpPr>
        <p:spPr>
          <a:xfrm>
            <a:off x="3857624" y="3448050"/>
            <a:ext cx="1100139" cy="21145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Rettangolo 4"/>
          <p:cNvSpPr/>
          <p:nvPr/>
        </p:nvSpPr>
        <p:spPr>
          <a:xfrm>
            <a:off x="5286376" y="3466505"/>
            <a:ext cx="1066800" cy="21145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Rettangolo 5"/>
          <p:cNvSpPr/>
          <p:nvPr/>
        </p:nvSpPr>
        <p:spPr>
          <a:xfrm>
            <a:off x="6863028" y="3485555"/>
            <a:ext cx="1037959" cy="21145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Rettangolo 6"/>
          <p:cNvSpPr/>
          <p:nvPr/>
        </p:nvSpPr>
        <p:spPr>
          <a:xfrm>
            <a:off x="8441663" y="3448050"/>
            <a:ext cx="959512" cy="21145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Rettangolo 8"/>
          <p:cNvSpPr/>
          <p:nvPr/>
        </p:nvSpPr>
        <p:spPr>
          <a:xfrm>
            <a:off x="3571875" y="5672138"/>
            <a:ext cx="6072188" cy="2143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 name="Rettangolo 9"/>
          <p:cNvSpPr/>
          <p:nvPr/>
        </p:nvSpPr>
        <p:spPr>
          <a:xfrm>
            <a:off x="3386138" y="5886450"/>
            <a:ext cx="6400800" cy="23336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CasellaDiTesto 10"/>
          <p:cNvSpPr txBox="1"/>
          <p:nvPr/>
        </p:nvSpPr>
        <p:spPr>
          <a:xfrm>
            <a:off x="5819776" y="2156012"/>
            <a:ext cx="1778925" cy="646331"/>
          </a:xfrm>
          <a:prstGeom prst="rect">
            <a:avLst/>
          </a:prstGeom>
          <a:noFill/>
        </p:spPr>
        <p:txBody>
          <a:bodyPr wrap="square" rtlCol="0">
            <a:spAutoFit/>
          </a:bodyPr>
          <a:lstStyle/>
          <a:p>
            <a:pPr algn="ctr"/>
            <a:r>
              <a:rPr lang="it-IT" b="1" dirty="0"/>
              <a:t>CLUB EFFICIENTE</a:t>
            </a:r>
          </a:p>
        </p:txBody>
      </p:sp>
      <p:sp>
        <p:nvSpPr>
          <p:cNvPr id="12" name="CasellaDiTesto 11"/>
          <p:cNvSpPr txBox="1"/>
          <p:nvPr/>
        </p:nvSpPr>
        <p:spPr>
          <a:xfrm>
            <a:off x="3857624" y="3600450"/>
            <a:ext cx="1100139" cy="830997"/>
          </a:xfrm>
          <a:prstGeom prst="rect">
            <a:avLst/>
          </a:prstGeom>
          <a:noFill/>
        </p:spPr>
        <p:txBody>
          <a:bodyPr vert="horz" wrap="square" rtlCol="0">
            <a:spAutoFit/>
          </a:bodyPr>
          <a:lstStyle/>
          <a:p>
            <a:pPr algn="ctr"/>
            <a:r>
              <a:rPr lang="it-IT" sz="1200" b="1" dirty="0"/>
              <a:t>CONSERVA E </a:t>
            </a:r>
          </a:p>
          <a:p>
            <a:pPr algn="ctr"/>
            <a:r>
              <a:rPr lang="it-IT" sz="1200" b="1" dirty="0"/>
              <a:t>AUMENTA L’EFFETTIVO</a:t>
            </a:r>
          </a:p>
        </p:txBody>
      </p:sp>
      <p:sp>
        <p:nvSpPr>
          <p:cNvPr id="13" name="CasellaDiTesto 12"/>
          <p:cNvSpPr txBox="1"/>
          <p:nvPr/>
        </p:nvSpPr>
        <p:spPr>
          <a:xfrm>
            <a:off x="5286376" y="3600450"/>
            <a:ext cx="1066800" cy="1015663"/>
          </a:xfrm>
          <a:prstGeom prst="rect">
            <a:avLst/>
          </a:prstGeom>
          <a:noFill/>
        </p:spPr>
        <p:txBody>
          <a:bodyPr wrap="square" rtlCol="0">
            <a:spAutoFit/>
          </a:bodyPr>
          <a:lstStyle/>
          <a:p>
            <a:pPr algn="ctr"/>
            <a:r>
              <a:rPr lang="it-IT" sz="1200" b="1" dirty="0"/>
              <a:t>INTRAPRENDE PROGETTI DI SERVIZIO EFFICACI</a:t>
            </a:r>
          </a:p>
        </p:txBody>
      </p:sp>
      <p:sp>
        <p:nvSpPr>
          <p:cNvPr id="14" name="CasellaDiTesto 13"/>
          <p:cNvSpPr txBox="1"/>
          <p:nvPr/>
        </p:nvSpPr>
        <p:spPr>
          <a:xfrm>
            <a:off x="6929438" y="3600450"/>
            <a:ext cx="942975" cy="1015663"/>
          </a:xfrm>
          <a:prstGeom prst="rect">
            <a:avLst/>
          </a:prstGeom>
          <a:noFill/>
        </p:spPr>
        <p:txBody>
          <a:bodyPr wrap="square" rtlCol="0">
            <a:spAutoFit/>
          </a:bodyPr>
          <a:lstStyle/>
          <a:p>
            <a:pPr algn="ctr"/>
            <a:r>
              <a:rPr lang="it-IT" sz="1200" b="1" dirty="0"/>
              <a:t>SOSTIENE LA FONDAZIONE ROTARY</a:t>
            </a:r>
          </a:p>
        </p:txBody>
      </p:sp>
      <p:sp>
        <p:nvSpPr>
          <p:cNvPr id="15" name="CasellaDiTesto 14"/>
          <p:cNvSpPr txBox="1"/>
          <p:nvPr/>
        </p:nvSpPr>
        <p:spPr>
          <a:xfrm>
            <a:off x="8441663" y="3600450"/>
            <a:ext cx="959512" cy="1569660"/>
          </a:xfrm>
          <a:prstGeom prst="rect">
            <a:avLst/>
          </a:prstGeom>
          <a:noFill/>
        </p:spPr>
        <p:txBody>
          <a:bodyPr wrap="square" rtlCol="0">
            <a:spAutoFit/>
          </a:bodyPr>
          <a:lstStyle/>
          <a:p>
            <a:pPr algn="ctr"/>
            <a:r>
              <a:rPr lang="it-IT" sz="1200" b="1" dirty="0"/>
              <a:t>FORMA DIRIGENTI CAPACI DI SERVIRE IL ROTARY A LIVELLO DI CLUB E OLTRE</a:t>
            </a:r>
          </a:p>
        </p:txBody>
      </p:sp>
      <p:sp>
        <p:nvSpPr>
          <p:cNvPr id="16" name="CasellaDiTesto 15"/>
          <p:cNvSpPr txBox="1"/>
          <p:nvPr/>
        </p:nvSpPr>
        <p:spPr>
          <a:xfrm>
            <a:off x="4321968" y="5846742"/>
            <a:ext cx="4657725" cy="338554"/>
          </a:xfrm>
          <a:prstGeom prst="rect">
            <a:avLst/>
          </a:prstGeom>
          <a:noFill/>
        </p:spPr>
        <p:txBody>
          <a:bodyPr wrap="square" rtlCol="0">
            <a:spAutoFit/>
          </a:bodyPr>
          <a:lstStyle/>
          <a:p>
            <a:pPr algn="ctr"/>
            <a:r>
              <a:rPr lang="it-IT" sz="1600" b="1" dirty="0"/>
              <a:t>PIANO DIRETTIVO DI CLUB</a:t>
            </a:r>
          </a:p>
        </p:txBody>
      </p:sp>
    </p:spTree>
    <p:extLst>
      <p:ext uri="{BB962C8B-B14F-4D97-AF65-F5344CB8AC3E}">
        <p14:creationId xmlns:p14="http://schemas.microsoft.com/office/powerpoint/2010/main" val="7877810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ttangolo arrotondato 8"/>
          <p:cNvSpPr/>
          <p:nvPr/>
        </p:nvSpPr>
        <p:spPr>
          <a:xfrm>
            <a:off x="5410733" y="4272443"/>
            <a:ext cx="2404529" cy="36671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t-IT"/>
          </a:p>
        </p:txBody>
      </p:sp>
      <p:sp>
        <p:nvSpPr>
          <p:cNvPr id="8" name="Rettangolo arrotondato 7"/>
          <p:cNvSpPr/>
          <p:nvPr/>
        </p:nvSpPr>
        <p:spPr>
          <a:xfrm>
            <a:off x="5398561" y="3867629"/>
            <a:ext cx="2002363" cy="36671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t-IT"/>
          </a:p>
        </p:txBody>
      </p:sp>
      <p:sp>
        <p:nvSpPr>
          <p:cNvPr id="7" name="Rettangolo arrotondato 6"/>
          <p:cNvSpPr/>
          <p:nvPr/>
        </p:nvSpPr>
        <p:spPr>
          <a:xfrm>
            <a:off x="5555725" y="2519364"/>
            <a:ext cx="1573738" cy="36671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t-IT"/>
          </a:p>
        </p:txBody>
      </p:sp>
      <p:sp>
        <p:nvSpPr>
          <p:cNvPr id="6" name="Rettangolo arrotondato 5"/>
          <p:cNvSpPr/>
          <p:nvPr/>
        </p:nvSpPr>
        <p:spPr>
          <a:xfrm>
            <a:off x="8413224" y="2133600"/>
            <a:ext cx="1830913" cy="36671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t-IT"/>
          </a:p>
        </p:txBody>
      </p:sp>
      <p:sp>
        <p:nvSpPr>
          <p:cNvPr id="10" name="Rettangolo arrotondato 9"/>
          <p:cNvSpPr/>
          <p:nvPr/>
        </p:nvSpPr>
        <p:spPr>
          <a:xfrm>
            <a:off x="3020749" y="2886078"/>
            <a:ext cx="1136914" cy="36671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t-IT"/>
          </a:p>
        </p:txBody>
      </p:sp>
      <p:sp>
        <p:nvSpPr>
          <p:cNvPr id="3" name="Segnaposto contenuto 2"/>
          <p:cNvSpPr>
            <a:spLocks noGrp="1"/>
          </p:cNvSpPr>
          <p:nvPr>
            <p:ph idx="1"/>
          </p:nvPr>
        </p:nvSpPr>
        <p:spPr/>
        <p:txBody>
          <a:bodyPr/>
          <a:lstStyle/>
          <a:p>
            <a:r>
              <a:rPr lang="it-IT" b="1" dirty="0"/>
              <a:t>Formulare un PDC a lungo termine, definendo gli obiettivi annuali</a:t>
            </a:r>
          </a:p>
          <a:p>
            <a:r>
              <a:rPr lang="it-IT" b="1" dirty="0"/>
              <a:t>Provvedere a formare i futuri Dirigenti</a:t>
            </a:r>
          </a:p>
          <a:p>
            <a:r>
              <a:rPr lang="it-IT" b="1" dirty="0"/>
              <a:t>Emendare il Regolamento di Club </a:t>
            </a:r>
            <a:r>
              <a:rPr lang="it-IT" b="1" dirty="0" err="1"/>
              <a:t>affinchè</a:t>
            </a:r>
            <a:r>
              <a:rPr lang="it-IT" b="1" dirty="0"/>
              <a:t> rifletta la struttura delle Commissioni e il ruolo e responsabilità dei Dirigenti</a:t>
            </a:r>
          </a:p>
          <a:p>
            <a:r>
              <a:rPr lang="it-IT" b="1" dirty="0"/>
              <a:t>Fare in modo che tutti i soci partecipino attivamente ai progetti ed alla vita associativa del Club (</a:t>
            </a:r>
            <a:r>
              <a:rPr lang="it-IT" b="1" dirty="0">
                <a:solidFill>
                  <a:srgbClr val="FF0000"/>
                </a:solidFill>
              </a:rPr>
              <a:t>Assiduità Attiva </a:t>
            </a:r>
            <a:r>
              <a:rPr lang="it-IT" b="1" dirty="0"/>
              <a:t>!!)</a:t>
            </a:r>
          </a:p>
          <a:p>
            <a:r>
              <a:rPr lang="it-IT" b="1" dirty="0"/>
              <a:t>Formulare un piano di formazione rotariana completo per i soci</a:t>
            </a:r>
          </a:p>
          <a:p>
            <a:endParaRPr lang="it-IT" dirty="0"/>
          </a:p>
          <a:p>
            <a:pPr marL="0" indent="0">
              <a:buNone/>
            </a:pPr>
            <a:r>
              <a:rPr lang="it-IT" dirty="0"/>
              <a:t>						</a:t>
            </a:r>
          </a:p>
          <a:p>
            <a:pPr marL="0" indent="0">
              <a:buNone/>
            </a:pPr>
            <a:r>
              <a:rPr lang="it-IT" dirty="0"/>
              <a:t>					</a:t>
            </a:r>
            <a:r>
              <a:rPr lang="it-IT" b="1" dirty="0"/>
              <a:t>          CINQUE VIE DI AZIONE</a:t>
            </a:r>
          </a:p>
        </p:txBody>
      </p:sp>
      <p:sp>
        <p:nvSpPr>
          <p:cNvPr id="2" name="Titolo 1"/>
          <p:cNvSpPr>
            <a:spLocks noGrp="1"/>
          </p:cNvSpPr>
          <p:nvPr>
            <p:ph type="title"/>
          </p:nvPr>
        </p:nvSpPr>
        <p:spPr/>
        <p:txBody>
          <a:bodyPr/>
          <a:lstStyle/>
          <a:p>
            <a:r>
              <a:rPr lang="it-IT" dirty="0"/>
              <a:t>CLUB EFFICIENTE</a:t>
            </a:r>
          </a:p>
        </p:txBody>
      </p:sp>
      <p:sp>
        <p:nvSpPr>
          <p:cNvPr id="4" name="Freccia in giù 3"/>
          <p:cNvSpPr/>
          <p:nvPr/>
        </p:nvSpPr>
        <p:spPr>
          <a:xfrm rot="17688867">
            <a:off x="3543300" y="4739527"/>
            <a:ext cx="528637" cy="120015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Freccia in giù 4"/>
          <p:cNvSpPr/>
          <p:nvPr/>
        </p:nvSpPr>
        <p:spPr>
          <a:xfrm rot="3548616">
            <a:off x="9567863" y="4739526"/>
            <a:ext cx="528637" cy="120015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525534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P spid="7" grpId="0" animBg="1"/>
      <p:bldP spid="6" grpId="0" animBg="1"/>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a:t>CINQUE VIE D’AZIONE</a:t>
            </a:r>
          </a:p>
        </p:txBody>
      </p:sp>
      <p:sp>
        <p:nvSpPr>
          <p:cNvPr id="3" name="Segnaposto contenuto 2"/>
          <p:cNvSpPr>
            <a:spLocks noGrp="1"/>
          </p:cNvSpPr>
          <p:nvPr>
            <p:ph idx="1"/>
          </p:nvPr>
        </p:nvSpPr>
        <p:spPr>
          <a:xfrm>
            <a:off x="2589212" y="1682839"/>
            <a:ext cx="8915400" cy="4524777"/>
          </a:xfrm>
        </p:spPr>
        <p:txBody>
          <a:bodyPr>
            <a:normAutofit/>
          </a:bodyPr>
          <a:lstStyle/>
          <a:p>
            <a:r>
              <a:rPr lang="it-IT" b="1" dirty="0">
                <a:solidFill>
                  <a:srgbClr val="FF0000"/>
                </a:solidFill>
              </a:rPr>
              <a:t>L’Azione interna</a:t>
            </a:r>
            <a:r>
              <a:rPr lang="it-IT" b="1" dirty="0"/>
              <a:t>, prima via d’azione rotariana, riguarda le attività che ogni socio deve intraprendere nell’ambito del club per assicurarne il buon funzionamento.</a:t>
            </a:r>
          </a:p>
          <a:p>
            <a:r>
              <a:rPr lang="it-IT" b="1" dirty="0">
                <a:solidFill>
                  <a:srgbClr val="FF0000"/>
                </a:solidFill>
              </a:rPr>
              <a:t>L’Azione professionale</a:t>
            </a:r>
            <a:r>
              <a:rPr lang="it-IT" b="1" dirty="0"/>
              <a:t>, seconda via d’azione rotariana, ha lo scopo di promuovere l’osservanza di elevati principi morali nell’esercizio di ogni professione</a:t>
            </a:r>
          </a:p>
          <a:p>
            <a:r>
              <a:rPr lang="it-IT" b="1" dirty="0">
                <a:solidFill>
                  <a:srgbClr val="FF0000"/>
                </a:solidFill>
              </a:rPr>
              <a:t>L’Azione di interesse pubblico</a:t>
            </a:r>
            <a:r>
              <a:rPr lang="it-IT" b="1" dirty="0"/>
              <a:t>, terza via d’azione rotariana, riguarda le iniziative intraprese dai soci in ambito comunitario</a:t>
            </a:r>
          </a:p>
          <a:p>
            <a:r>
              <a:rPr lang="it-IT" b="1" dirty="0">
                <a:solidFill>
                  <a:srgbClr val="FF0000"/>
                </a:solidFill>
              </a:rPr>
              <a:t>L’Azione internazionale</a:t>
            </a:r>
            <a:r>
              <a:rPr lang="it-IT" b="1" dirty="0"/>
              <a:t>, quarta via d’azione rotariana, comprende le attività svolte dai soci per promuovere l’intesa, la tolleranza e la pace tra i popoli</a:t>
            </a:r>
          </a:p>
          <a:p>
            <a:r>
              <a:rPr lang="it-IT" b="1" dirty="0">
                <a:solidFill>
                  <a:srgbClr val="FF0000"/>
                </a:solidFill>
              </a:rPr>
              <a:t>L’Azione giovanile</a:t>
            </a:r>
            <a:r>
              <a:rPr lang="it-IT" b="1" dirty="0"/>
              <a:t>, quinta via d’azione rotariana, riconosce l’impronta positiva lasciata nella vita dei ragazzi e dei giovani adulti dalle attività di sviluppo della leadership</a:t>
            </a:r>
          </a:p>
        </p:txBody>
      </p:sp>
    </p:spTree>
    <p:extLst>
      <p:ext uri="{BB962C8B-B14F-4D97-AF65-F5344CB8AC3E}">
        <p14:creationId xmlns:p14="http://schemas.microsoft.com/office/powerpoint/2010/main" val="7053228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PIANO DI FORMAZIONE CONTINUA</a:t>
            </a:r>
          </a:p>
        </p:txBody>
      </p:sp>
      <p:sp>
        <p:nvSpPr>
          <p:cNvPr id="3" name="Segnaposto contenuto 2"/>
          <p:cNvSpPr>
            <a:spLocks noGrp="1"/>
          </p:cNvSpPr>
          <p:nvPr>
            <p:ph idx="1"/>
          </p:nvPr>
        </p:nvSpPr>
        <p:spPr/>
        <p:txBody>
          <a:bodyPr>
            <a:normAutofit lnSpcReduction="10000"/>
          </a:bodyPr>
          <a:lstStyle/>
          <a:p>
            <a:r>
              <a:rPr lang="it-IT" dirty="0"/>
              <a:t>Rotary Code of </a:t>
            </a:r>
            <a:r>
              <a:rPr lang="it-IT" dirty="0" err="1"/>
              <a:t>Policies</a:t>
            </a:r>
            <a:r>
              <a:rPr lang="it-IT" dirty="0"/>
              <a:t> 8.080.1   </a:t>
            </a:r>
            <a:r>
              <a:rPr lang="it-IT" b="1" dirty="0"/>
              <a:t>Club Trainer</a:t>
            </a:r>
          </a:p>
          <a:p>
            <a:pPr marL="0" indent="0">
              <a:lnSpc>
                <a:spcPct val="200000"/>
              </a:lnSpc>
              <a:buNone/>
            </a:pPr>
            <a:r>
              <a:rPr lang="en-US" b="1" dirty="0"/>
              <a:t>The club president-elect may wish to appoint a club trainer(s) to oversee the club training plan during the coming year. The club trainer serves a one year term, with a limit of three consecutive terms. The club trainer should work with the club’s board and committees to ensure all training needs are met and work with the district training committee, the assistant governor assigned to the club, and the district governor for support and ideas. </a:t>
            </a:r>
            <a:endParaRPr lang="it-IT" b="1" dirty="0"/>
          </a:p>
        </p:txBody>
      </p:sp>
      <p:cxnSp>
        <p:nvCxnSpPr>
          <p:cNvPr id="5" name="Connettore diritto 4"/>
          <p:cNvCxnSpPr/>
          <p:nvPr/>
        </p:nvCxnSpPr>
        <p:spPr>
          <a:xfrm>
            <a:off x="8043863" y="3557588"/>
            <a:ext cx="3071812" cy="0"/>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6" name="Connettore diritto 5"/>
          <p:cNvCxnSpPr/>
          <p:nvPr/>
        </p:nvCxnSpPr>
        <p:spPr>
          <a:xfrm flipV="1">
            <a:off x="6507957" y="4625788"/>
            <a:ext cx="3747667" cy="16529"/>
          </a:xfrm>
          <a:prstGeom prst="line">
            <a:avLst/>
          </a:prstGeom>
          <a:ln w="508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60085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PIANO DI FORMAZIONE CONTINUA</a:t>
            </a:r>
          </a:p>
        </p:txBody>
      </p:sp>
      <p:sp>
        <p:nvSpPr>
          <p:cNvPr id="3" name="Segnaposto contenuto 2"/>
          <p:cNvSpPr>
            <a:spLocks noGrp="1"/>
          </p:cNvSpPr>
          <p:nvPr>
            <p:ph idx="1"/>
          </p:nvPr>
        </p:nvSpPr>
        <p:spPr/>
        <p:txBody>
          <a:bodyPr/>
          <a:lstStyle/>
          <a:p>
            <a:r>
              <a:rPr lang="it-IT" dirty="0"/>
              <a:t>Rotary Code of </a:t>
            </a:r>
            <a:r>
              <a:rPr lang="it-IT" dirty="0" err="1"/>
              <a:t>Policies</a:t>
            </a:r>
            <a:r>
              <a:rPr lang="it-IT" dirty="0"/>
              <a:t> 8.080.2  </a:t>
            </a:r>
            <a:r>
              <a:rPr lang="en-US" b="1" dirty="0"/>
              <a:t>Club Training Plan </a:t>
            </a:r>
          </a:p>
          <a:p>
            <a:r>
              <a:rPr lang="en-US" b="1" dirty="0"/>
              <a:t>The club should have a comprehensive training plan that ensures </a:t>
            </a:r>
          </a:p>
          <a:p>
            <a:pPr lvl="1">
              <a:lnSpc>
                <a:spcPct val="200000"/>
              </a:lnSpc>
            </a:pPr>
            <a:r>
              <a:rPr lang="en-US" b="1" dirty="0"/>
              <a:t>1. Club leaders attend district training meetings as appropriate </a:t>
            </a:r>
          </a:p>
          <a:p>
            <a:pPr lvl="1">
              <a:lnSpc>
                <a:spcPct val="200000"/>
              </a:lnSpc>
            </a:pPr>
            <a:r>
              <a:rPr lang="en-US" b="1" dirty="0"/>
              <a:t>2. Orientation is consistent and regularly provided to new members </a:t>
            </a:r>
          </a:p>
          <a:p>
            <a:pPr lvl="1">
              <a:lnSpc>
                <a:spcPct val="200000"/>
              </a:lnSpc>
            </a:pPr>
            <a:r>
              <a:rPr lang="en-US" b="1" dirty="0"/>
              <a:t>3. Ongoing educational opportunities are available for current members </a:t>
            </a:r>
          </a:p>
          <a:p>
            <a:pPr lvl="1">
              <a:lnSpc>
                <a:spcPct val="200000"/>
              </a:lnSpc>
            </a:pPr>
            <a:r>
              <a:rPr lang="en-US" b="1" dirty="0"/>
              <a:t>4. A leadership skills development program is available for all members</a:t>
            </a:r>
            <a:endParaRPr lang="it-IT" b="1" dirty="0"/>
          </a:p>
        </p:txBody>
      </p:sp>
      <p:cxnSp>
        <p:nvCxnSpPr>
          <p:cNvPr id="4" name="Connettore diritto 3"/>
          <p:cNvCxnSpPr/>
          <p:nvPr/>
        </p:nvCxnSpPr>
        <p:spPr>
          <a:xfrm flipV="1">
            <a:off x="5700713" y="3500438"/>
            <a:ext cx="2357437" cy="14287"/>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6" name="Connettore diritto 5"/>
          <p:cNvCxnSpPr/>
          <p:nvPr/>
        </p:nvCxnSpPr>
        <p:spPr>
          <a:xfrm flipV="1">
            <a:off x="8686800" y="4057650"/>
            <a:ext cx="1371600" cy="28576"/>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8" name="Connettore diritto 7"/>
          <p:cNvCxnSpPr/>
          <p:nvPr/>
        </p:nvCxnSpPr>
        <p:spPr>
          <a:xfrm>
            <a:off x="7572375" y="4700588"/>
            <a:ext cx="2943225" cy="0"/>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10" name="Connettore diritto 9"/>
          <p:cNvCxnSpPr/>
          <p:nvPr/>
        </p:nvCxnSpPr>
        <p:spPr>
          <a:xfrm>
            <a:off x="3900488" y="5329238"/>
            <a:ext cx="1543050" cy="0"/>
          </a:xfrm>
          <a:prstGeom prst="line">
            <a:avLst/>
          </a:prstGeom>
          <a:ln w="508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05631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ttangolo arrotondato 8"/>
          <p:cNvSpPr/>
          <p:nvPr/>
        </p:nvSpPr>
        <p:spPr>
          <a:xfrm>
            <a:off x="8955621" y="4892759"/>
            <a:ext cx="1459966" cy="36671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t-IT"/>
          </a:p>
        </p:txBody>
      </p:sp>
      <p:sp>
        <p:nvSpPr>
          <p:cNvPr id="7" name="Rettangolo arrotondato 6"/>
          <p:cNvSpPr/>
          <p:nvPr/>
        </p:nvSpPr>
        <p:spPr>
          <a:xfrm>
            <a:off x="7667104" y="3874297"/>
            <a:ext cx="2577034" cy="36671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t-IT"/>
          </a:p>
        </p:txBody>
      </p:sp>
      <p:sp>
        <p:nvSpPr>
          <p:cNvPr id="8" name="Rettangolo arrotondato 7"/>
          <p:cNvSpPr/>
          <p:nvPr/>
        </p:nvSpPr>
        <p:spPr>
          <a:xfrm>
            <a:off x="5298549" y="4393405"/>
            <a:ext cx="2802463" cy="36671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t-IT"/>
          </a:p>
        </p:txBody>
      </p:sp>
      <p:sp>
        <p:nvSpPr>
          <p:cNvPr id="6" name="Rettangolo arrotondato 5"/>
          <p:cNvSpPr/>
          <p:nvPr/>
        </p:nvSpPr>
        <p:spPr>
          <a:xfrm>
            <a:off x="8897942" y="3278983"/>
            <a:ext cx="1517645" cy="36671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t-IT"/>
          </a:p>
        </p:txBody>
      </p:sp>
      <p:sp>
        <p:nvSpPr>
          <p:cNvPr id="5" name="Rettangolo arrotondato 4"/>
          <p:cNvSpPr/>
          <p:nvPr/>
        </p:nvSpPr>
        <p:spPr>
          <a:xfrm>
            <a:off x="9256187" y="2767013"/>
            <a:ext cx="1345138" cy="36671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t-IT"/>
          </a:p>
        </p:txBody>
      </p:sp>
      <p:sp>
        <p:nvSpPr>
          <p:cNvPr id="4" name="Rettangolo arrotondato 3"/>
          <p:cNvSpPr/>
          <p:nvPr/>
        </p:nvSpPr>
        <p:spPr>
          <a:xfrm>
            <a:off x="9513362" y="2278856"/>
            <a:ext cx="1230838" cy="36671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t-IT"/>
          </a:p>
        </p:txBody>
      </p:sp>
      <p:sp>
        <p:nvSpPr>
          <p:cNvPr id="2" name="Titolo 1"/>
          <p:cNvSpPr>
            <a:spLocks noGrp="1"/>
          </p:cNvSpPr>
          <p:nvPr>
            <p:ph type="title"/>
          </p:nvPr>
        </p:nvSpPr>
        <p:spPr/>
        <p:txBody>
          <a:bodyPr/>
          <a:lstStyle/>
          <a:p>
            <a:r>
              <a:rPr lang="it-IT" dirty="0"/>
              <a:t>PIANO DI FORMAZIONE CONTINUA</a:t>
            </a:r>
          </a:p>
        </p:txBody>
      </p:sp>
      <p:sp>
        <p:nvSpPr>
          <p:cNvPr id="3" name="Segnaposto contenuto 2"/>
          <p:cNvSpPr>
            <a:spLocks noGrp="1"/>
          </p:cNvSpPr>
          <p:nvPr>
            <p:ph idx="1"/>
          </p:nvPr>
        </p:nvSpPr>
        <p:spPr/>
        <p:txBody>
          <a:bodyPr/>
          <a:lstStyle/>
          <a:p>
            <a:pPr>
              <a:lnSpc>
                <a:spcPct val="150000"/>
              </a:lnSpc>
            </a:pPr>
            <a:r>
              <a:rPr lang="it-IT" dirty="0"/>
              <a:t>Informare i Soci perché conoscano il loro Club ed il Rotary (</a:t>
            </a:r>
            <a:r>
              <a:rPr lang="it-IT" b="1" dirty="0"/>
              <a:t>SAPERE</a:t>
            </a:r>
            <a:r>
              <a:rPr lang="it-IT" dirty="0"/>
              <a:t>)</a:t>
            </a:r>
          </a:p>
          <a:p>
            <a:pPr>
              <a:lnSpc>
                <a:spcPct val="150000"/>
              </a:lnSpc>
            </a:pPr>
            <a:r>
              <a:rPr lang="it-IT" dirty="0"/>
              <a:t>Istruire i Soci perché sappiano operare nel e con il Club (</a:t>
            </a:r>
            <a:r>
              <a:rPr lang="it-IT" b="1" dirty="0"/>
              <a:t>SAPER FARE</a:t>
            </a:r>
            <a:r>
              <a:rPr lang="it-IT" dirty="0"/>
              <a:t>)</a:t>
            </a:r>
          </a:p>
          <a:p>
            <a:pPr>
              <a:lnSpc>
                <a:spcPct val="150000"/>
              </a:lnSpc>
            </a:pPr>
            <a:r>
              <a:rPr lang="it-IT" dirty="0"/>
              <a:t>Motivare i Soci perché vogliano impegnarsi nel Club (</a:t>
            </a:r>
            <a:r>
              <a:rPr lang="it-IT" b="1" dirty="0"/>
              <a:t>VOLER FARE</a:t>
            </a:r>
            <a:r>
              <a:rPr lang="it-IT" dirty="0"/>
              <a:t>)</a:t>
            </a:r>
          </a:p>
          <a:p>
            <a:pPr>
              <a:lnSpc>
                <a:spcPct val="150000"/>
              </a:lnSpc>
            </a:pPr>
            <a:r>
              <a:rPr lang="it-IT" dirty="0"/>
              <a:t>Aggiornare i Soci ed i Dirigenti più anziani (</a:t>
            </a:r>
            <a:r>
              <a:rPr lang="it-IT" b="1" dirty="0"/>
              <a:t>NON ESSERE OBSOLETI</a:t>
            </a:r>
            <a:r>
              <a:rPr lang="it-IT" dirty="0"/>
              <a:t>)</a:t>
            </a:r>
          </a:p>
          <a:p>
            <a:pPr>
              <a:lnSpc>
                <a:spcPct val="150000"/>
              </a:lnSpc>
            </a:pPr>
            <a:r>
              <a:rPr lang="it-IT" dirty="0"/>
              <a:t>Formare i nuovi Soci (</a:t>
            </a:r>
            <a:r>
              <a:rPr lang="it-IT" b="1" dirty="0"/>
              <a:t>EDUCAZIONE al ROTARY</a:t>
            </a:r>
            <a:r>
              <a:rPr lang="it-IT" dirty="0"/>
              <a:t>)</a:t>
            </a:r>
          </a:p>
          <a:p>
            <a:pPr>
              <a:lnSpc>
                <a:spcPct val="150000"/>
              </a:lnSpc>
            </a:pPr>
            <a:r>
              <a:rPr lang="it-IT" dirty="0"/>
              <a:t>Preparare nuovi Dirigenti per il Club, il Distretto e oltre (</a:t>
            </a:r>
            <a:r>
              <a:rPr lang="it-IT" b="1" dirty="0"/>
              <a:t>LEADERSHIP</a:t>
            </a:r>
            <a:r>
              <a:rPr lang="it-IT" dirty="0"/>
              <a:t>)</a:t>
            </a:r>
          </a:p>
        </p:txBody>
      </p:sp>
    </p:spTree>
    <p:extLst>
      <p:ext uri="{BB962C8B-B14F-4D97-AF65-F5344CB8AC3E}">
        <p14:creationId xmlns:p14="http://schemas.microsoft.com/office/powerpoint/2010/main" val="1943606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7" grpId="0" animBg="1"/>
      <p:bldP spid="8" grpId="0" animBg="1"/>
      <p:bldP spid="6" grpId="0" animBg="1"/>
      <p:bldP spid="5" grpId="0" animBg="1"/>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arrotondato 5"/>
          <p:cNvSpPr/>
          <p:nvPr/>
        </p:nvSpPr>
        <p:spPr>
          <a:xfrm>
            <a:off x="6212949" y="2024062"/>
            <a:ext cx="2688163" cy="36671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t-IT"/>
          </a:p>
        </p:txBody>
      </p:sp>
      <p:sp>
        <p:nvSpPr>
          <p:cNvPr id="2" name="Titolo 1"/>
          <p:cNvSpPr>
            <a:spLocks noGrp="1"/>
          </p:cNvSpPr>
          <p:nvPr>
            <p:ph type="title"/>
          </p:nvPr>
        </p:nvSpPr>
        <p:spPr/>
        <p:txBody>
          <a:bodyPr/>
          <a:lstStyle/>
          <a:p>
            <a:r>
              <a:rPr lang="it-IT" dirty="0"/>
              <a:t>ATTESTATO PRESIDENZIALE 2016-17</a:t>
            </a:r>
          </a:p>
        </p:txBody>
      </p:sp>
      <p:pic>
        <p:nvPicPr>
          <p:cNvPr id="4" name="Segnaposto contenuto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592925" y="1905000"/>
            <a:ext cx="1569742" cy="3778250"/>
          </a:xfrm>
        </p:spPr>
      </p:pic>
      <p:sp>
        <p:nvSpPr>
          <p:cNvPr id="5" name="CasellaDiTesto 4"/>
          <p:cNvSpPr txBox="1"/>
          <p:nvPr/>
        </p:nvSpPr>
        <p:spPr>
          <a:xfrm>
            <a:off x="5186363" y="1905000"/>
            <a:ext cx="4986337" cy="3539430"/>
          </a:xfrm>
          <a:prstGeom prst="rect">
            <a:avLst/>
          </a:prstGeom>
          <a:noFill/>
        </p:spPr>
        <p:txBody>
          <a:bodyPr wrap="square" rtlCol="0">
            <a:spAutoFit/>
          </a:bodyPr>
          <a:lstStyle/>
          <a:p>
            <a:r>
              <a:rPr lang="it-IT" sz="2800" dirty="0"/>
              <a:t>E’ un riconoscimento che testimonia l’adesione del Club ai temi presidenziali e ai criteri di efficienza, premiando i suoi risultati e certificando una buona annata, un buon Club e un buon Presidente</a:t>
            </a:r>
          </a:p>
        </p:txBody>
      </p:sp>
    </p:spTree>
    <p:extLst>
      <p:ext uri="{BB962C8B-B14F-4D97-AF65-F5344CB8AC3E}">
        <p14:creationId xmlns:p14="http://schemas.microsoft.com/office/powerpoint/2010/main" val="240322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55861" y="476251"/>
            <a:ext cx="9048750" cy="6048375"/>
          </a:xfrm>
          <a:prstGeom prst="rect">
            <a:avLst/>
          </a:prstGeom>
        </p:spPr>
      </p:pic>
      <p:sp>
        <p:nvSpPr>
          <p:cNvPr id="2" name="Titolo 1"/>
          <p:cNvSpPr>
            <a:spLocks noGrp="1"/>
          </p:cNvSpPr>
          <p:nvPr>
            <p:ph type="title"/>
          </p:nvPr>
        </p:nvSpPr>
        <p:spPr>
          <a:xfrm>
            <a:off x="2592924" y="1147763"/>
            <a:ext cx="8911687" cy="1280890"/>
          </a:xfrm>
        </p:spPr>
        <p:txBody>
          <a:bodyPr/>
          <a:lstStyle/>
          <a:p>
            <a:pPr algn="ctr"/>
            <a:r>
              <a:rPr lang="it-IT" b="1" dirty="0"/>
              <a:t>LAVORO </a:t>
            </a:r>
            <a:r>
              <a:rPr lang="it-IT" b="1"/>
              <a:t>DI SQUADRA !</a:t>
            </a:r>
            <a:endParaRPr lang="it-IT" b="1" dirty="0"/>
          </a:p>
        </p:txBody>
      </p:sp>
      <p:sp>
        <p:nvSpPr>
          <p:cNvPr id="3" name="CasellaDiTesto 2"/>
          <p:cNvSpPr txBox="1"/>
          <p:nvPr/>
        </p:nvSpPr>
        <p:spPr>
          <a:xfrm>
            <a:off x="3386138" y="3146495"/>
            <a:ext cx="7658100" cy="707886"/>
          </a:xfrm>
          <a:prstGeom prst="rect">
            <a:avLst/>
          </a:prstGeom>
          <a:noFill/>
        </p:spPr>
        <p:txBody>
          <a:bodyPr wrap="square" rtlCol="0">
            <a:spAutoFit/>
          </a:bodyPr>
          <a:lstStyle/>
          <a:p>
            <a:r>
              <a:rPr lang="it-IT" sz="4000" b="1" dirty="0">
                <a:solidFill>
                  <a:srgbClr val="FFC000"/>
                </a:solidFill>
              </a:rPr>
              <a:t>GRAZIE E …BUON LAVORO!!!</a:t>
            </a:r>
          </a:p>
        </p:txBody>
      </p:sp>
    </p:spTree>
    <p:extLst>
      <p:ext uri="{BB962C8B-B14F-4D97-AF65-F5344CB8AC3E}">
        <p14:creationId xmlns:p14="http://schemas.microsoft.com/office/powerpoint/2010/main" val="2242925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3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theme1.xml><?xml version="1.0" encoding="utf-8"?>
<a:theme xmlns:a="http://schemas.openxmlformats.org/drawingml/2006/main" name="Filo">
  <a:themeElements>
    <a:clrScheme name="Filo">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Filo">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Filo">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1257</TotalTime>
  <Words>1878</Words>
  <Application>Microsoft Office PowerPoint</Application>
  <PresentationFormat>Widescreen</PresentationFormat>
  <Paragraphs>163</Paragraphs>
  <Slides>24</Slides>
  <Notes>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24</vt:i4>
      </vt:variant>
    </vt:vector>
  </HeadingPairs>
  <TitlesOfParts>
    <vt:vector size="29" baseType="lpstr">
      <vt:lpstr>Arial</vt:lpstr>
      <vt:lpstr>Century Gothic</vt:lpstr>
      <vt:lpstr>Wingdings</vt:lpstr>
      <vt:lpstr>Wingdings 3</vt:lpstr>
      <vt:lpstr>Filo</vt:lpstr>
      <vt:lpstr>INCONTRO DI INFORMAZIONE ROTARIANA</vt:lpstr>
      <vt:lpstr>IL ROTARY NELLA STORIA</vt:lpstr>
      <vt:lpstr>Presentazione standard di PowerPoint</vt:lpstr>
      <vt:lpstr>CODICE DEONTOLOGICO DEL ROTARY</vt:lpstr>
      <vt:lpstr>Il CLUB e la sua AUTONOMIA</vt:lpstr>
      <vt:lpstr>IL CLUB</vt:lpstr>
      <vt:lpstr>I SOCI DEL CLUB</vt:lpstr>
      <vt:lpstr>CONSIGLIO DIRETTIVO E DIRIGENTI DEL CLUB  </vt:lpstr>
      <vt:lpstr>Presidente</vt:lpstr>
      <vt:lpstr>Presidente</vt:lpstr>
      <vt:lpstr>COMMISSIONI di CLUB RC CHIETI MAIELLA</vt:lpstr>
      <vt:lpstr>COMMISSIONI di CLUB</vt:lpstr>
      <vt:lpstr>COMMISSIONI di CLUB</vt:lpstr>
      <vt:lpstr>RIUNIONI DI CLUB</vt:lpstr>
      <vt:lpstr>RIUNIONI DI CLUB</vt:lpstr>
      <vt:lpstr>PIANO DIRETTIVO DI CLUB PDC</vt:lpstr>
      <vt:lpstr>PIANO DIRETTIVO DI CLUB PDC</vt:lpstr>
      <vt:lpstr>CLUB EFFICIENTE</vt:lpstr>
      <vt:lpstr>CINQUE VIE D’AZIONE</vt:lpstr>
      <vt:lpstr>PIANO DI FORMAZIONE CONTINUA</vt:lpstr>
      <vt:lpstr>PIANO DI FORMAZIONE CONTINUA</vt:lpstr>
      <vt:lpstr>PIANO DI FORMAZIONE CONTINUA</vt:lpstr>
      <vt:lpstr>ATTESTATO PRESIDENZIALE 2016-17</vt:lpstr>
      <vt:lpstr>LAVORO DI SQUADRA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INCONTRO DI FORMAZIONE</dc:title>
  <dc:creator>Francesco Bascietto</dc:creator>
  <cp:lastModifiedBy>Francesco Bascietto</cp:lastModifiedBy>
  <cp:revision>93</cp:revision>
  <dcterms:created xsi:type="dcterms:W3CDTF">2015-09-22T05:26:42Z</dcterms:created>
  <dcterms:modified xsi:type="dcterms:W3CDTF">2021-03-23T09:28:03Z</dcterms:modified>
</cp:coreProperties>
</file>